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75" r:id="rId2"/>
    <p:sldId id="257" r:id="rId3"/>
    <p:sldId id="258" r:id="rId4"/>
    <p:sldId id="260" r:id="rId5"/>
    <p:sldId id="277" r:id="rId6"/>
    <p:sldId id="278" r:id="rId7"/>
    <p:sldId id="279" r:id="rId8"/>
    <p:sldId id="263" r:id="rId9"/>
    <p:sldId id="264" r:id="rId10"/>
    <p:sldId id="267" r:id="rId11"/>
    <p:sldId id="265" r:id="rId12"/>
    <p:sldId id="280" r:id="rId13"/>
    <p:sldId id="281" r:id="rId14"/>
    <p:sldId id="282" r:id="rId15"/>
    <p:sldId id="284" r:id="rId16"/>
    <p:sldId id="283" r:id="rId17"/>
  </p:sldIdLst>
  <p:sldSz cx="12192000" cy="6858000"/>
  <p:notesSz cx="6858000" cy="9144000"/>
  <p:defaultTextStyle>
    <a:defPPr>
      <a:defRPr lang="da-G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UXeU3gHLXQU1xbC4zv0RQ==" hashData="0BHI2z/LjBzoYPDhUaZgQjKPQcIS3MyP9r/tnf8JujM3mfk9XQS5ebmdNIRH7l4c8+9RNpRGY7rwqsIX6jU5z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473"/>
    <a:srgbClr val="C9D646"/>
    <a:srgbClr val="E2F2F8"/>
    <a:srgbClr val="BCDAE1"/>
    <a:srgbClr val="E9B09D"/>
    <a:srgbClr val="FFA1A5"/>
    <a:srgbClr val="D45B42"/>
    <a:srgbClr val="A7B334"/>
    <a:srgbClr val="3E8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5737" autoAdjust="0"/>
  </p:normalViewPr>
  <p:slideViewPr>
    <p:cSldViewPr snapToGrid="0" snapToObjects="1" showGuides="1">
      <p:cViewPr varScale="1">
        <p:scale>
          <a:sx n="75" d="100"/>
          <a:sy n="75" d="100"/>
        </p:scale>
        <p:origin x="115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da\AppData\Local\Microsoft\Windows\INetCache\Content.Outlook\MEZ2VE7R\Asiaq_TasersiaqDataMiddelQ.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err="1" smtClean="0"/>
              <a:t>Outflow</a:t>
            </a:r>
            <a:r>
              <a:rPr lang="da-DK" baseline="0" dirty="0" smtClean="0"/>
              <a:t> data</a:t>
            </a:r>
            <a:r>
              <a:rPr lang="da-DK" dirty="0" smtClean="0"/>
              <a:t> </a:t>
            </a:r>
            <a:r>
              <a:rPr lang="da-DK" dirty="0" err="1"/>
              <a:t>Tasersiaq</a:t>
            </a:r>
            <a:r>
              <a:rPr lang="da-DK" dirty="0"/>
              <a:t>, </a:t>
            </a:r>
            <a:r>
              <a:rPr lang="da-DK" dirty="0" err="1" smtClean="0"/>
              <a:t>Hydropower</a:t>
            </a:r>
            <a:r>
              <a:rPr lang="da-DK" dirty="0" smtClean="0"/>
              <a:t> potential </a:t>
            </a:r>
            <a:r>
              <a:rPr lang="da-DK" dirty="0"/>
              <a:t>07.e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23465461168265941"/>
          <c:y val="9.852270420207393E-2"/>
          <c:w val="0.75073193823596551"/>
          <c:h val="0.84047074849534686"/>
        </c:manualLayout>
      </c:layout>
      <c:lineChart>
        <c:grouping val="standard"/>
        <c:varyColors val="0"/>
        <c:ser>
          <c:idx val="0"/>
          <c:order val="0"/>
          <c:tx>
            <c:strRef>
              <c:f>'Ark1'!$C$2</c:f>
              <c:strCache>
                <c:ptCount val="1"/>
                <c:pt idx="0">
                  <c:v>Middel 1975-2002</c:v>
                </c:pt>
              </c:strCache>
            </c:strRef>
          </c:tx>
          <c:spPr>
            <a:ln w="28575" cap="rnd">
              <a:solidFill>
                <a:schemeClr val="accent1"/>
              </a:solidFill>
              <a:round/>
            </a:ln>
            <a:effectLst/>
          </c:spPr>
          <c:marker>
            <c:symbol val="none"/>
          </c:marker>
          <c:cat>
            <c:multiLvlStrRef>
              <c:f>'Ark1'!$A$3:$B$368</c:f>
              <c:multiLvlStrCache>
                <c:ptCount val="366"/>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lvl>
                <c:lvl>
                  <c:pt idx="0">
                    <c:v>01-jan</c:v>
                  </c:pt>
                  <c:pt idx="1">
                    <c:v>02-jan</c:v>
                  </c:pt>
                  <c:pt idx="2">
                    <c:v>03-jan</c:v>
                  </c:pt>
                  <c:pt idx="3">
                    <c:v>04-jan</c:v>
                  </c:pt>
                  <c:pt idx="4">
                    <c:v>05-jan</c:v>
                  </c:pt>
                  <c:pt idx="5">
                    <c:v>06-jan</c:v>
                  </c:pt>
                  <c:pt idx="6">
                    <c:v>07-jan</c:v>
                  </c:pt>
                  <c:pt idx="7">
                    <c:v>08-jan</c:v>
                  </c:pt>
                  <c:pt idx="8">
                    <c:v>09-jan</c:v>
                  </c:pt>
                  <c:pt idx="9">
                    <c:v>10-jan</c:v>
                  </c:pt>
                  <c:pt idx="10">
                    <c:v>11-jan</c:v>
                  </c:pt>
                  <c:pt idx="11">
                    <c:v>12-jan</c:v>
                  </c:pt>
                  <c:pt idx="12">
                    <c:v>13-jan</c:v>
                  </c:pt>
                  <c:pt idx="13">
                    <c:v>14-jan</c:v>
                  </c:pt>
                  <c:pt idx="14">
                    <c:v>15-jan</c:v>
                  </c:pt>
                  <c:pt idx="15">
                    <c:v>16-jan</c:v>
                  </c:pt>
                  <c:pt idx="16">
                    <c:v>17-jan</c:v>
                  </c:pt>
                  <c:pt idx="17">
                    <c:v>18-jan</c:v>
                  </c:pt>
                  <c:pt idx="18">
                    <c:v>19-jan</c:v>
                  </c:pt>
                  <c:pt idx="19">
                    <c:v>20-jan</c:v>
                  </c:pt>
                  <c:pt idx="20">
                    <c:v>21-jan</c:v>
                  </c:pt>
                  <c:pt idx="21">
                    <c:v>22-jan</c:v>
                  </c:pt>
                  <c:pt idx="22">
                    <c:v>23-jan</c:v>
                  </c:pt>
                  <c:pt idx="23">
                    <c:v>24-jan</c:v>
                  </c:pt>
                  <c:pt idx="24">
                    <c:v>25-jan</c:v>
                  </c:pt>
                  <c:pt idx="25">
                    <c:v>26-jan</c:v>
                  </c:pt>
                  <c:pt idx="26">
                    <c:v>27-jan</c:v>
                  </c:pt>
                  <c:pt idx="27">
                    <c:v>28-jan</c:v>
                  </c:pt>
                  <c:pt idx="28">
                    <c:v>29-jan</c:v>
                  </c:pt>
                  <c:pt idx="29">
                    <c:v>30-jan</c:v>
                  </c:pt>
                  <c:pt idx="30">
                    <c:v>31-jan</c:v>
                  </c:pt>
                  <c:pt idx="31">
                    <c:v>01-feb</c:v>
                  </c:pt>
                  <c:pt idx="32">
                    <c:v>02-feb</c:v>
                  </c:pt>
                  <c:pt idx="33">
                    <c:v>03-feb</c:v>
                  </c:pt>
                  <c:pt idx="34">
                    <c:v>04-feb</c:v>
                  </c:pt>
                  <c:pt idx="35">
                    <c:v>05-feb</c:v>
                  </c:pt>
                  <c:pt idx="36">
                    <c:v>06-feb</c:v>
                  </c:pt>
                  <c:pt idx="37">
                    <c:v>07-feb</c:v>
                  </c:pt>
                  <c:pt idx="38">
                    <c:v>08-feb</c:v>
                  </c:pt>
                  <c:pt idx="39">
                    <c:v>09-feb</c:v>
                  </c:pt>
                  <c:pt idx="40">
                    <c:v>10-feb</c:v>
                  </c:pt>
                  <c:pt idx="41">
                    <c:v>11-feb</c:v>
                  </c:pt>
                  <c:pt idx="42">
                    <c:v>12-feb</c:v>
                  </c:pt>
                  <c:pt idx="43">
                    <c:v>13-feb</c:v>
                  </c:pt>
                  <c:pt idx="44">
                    <c:v>14-feb</c:v>
                  </c:pt>
                  <c:pt idx="45">
                    <c:v>15-feb</c:v>
                  </c:pt>
                  <c:pt idx="46">
                    <c:v>16-feb</c:v>
                  </c:pt>
                  <c:pt idx="47">
                    <c:v>17-feb</c:v>
                  </c:pt>
                  <c:pt idx="48">
                    <c:v>18-feb</c:v>
                  </c:pt>
                  <c:pt idx="49">
                    <c:v>19-feb</c:v>
                  </c:pt>
                  <c:pt idx="50">
                    <c:v>20-feb</c:v>
                  </c:pt>
                  <c:pt idx="51">
                    <c:v>21-feb</c:v>
                  </c:pt>
                  <c:pt idx="52">
                    <c:v>22-feb</c:v>
                  </c:pt>
                  <c:pt idx="53">
                    <c:v>23-feb</c:v>
                  </c:pt>
                  <c:pt idx="54">
                    <c:v>24-feb</c:v>
                  </c:pt>
                  <c:pt idx="55">
                    <c:v>25-feb</c:v>
                  </c:pt>
                  <c:pt idx="56">
                    <c:v>26-feb</c:v>
                  </c:pt>
                  <c:pt idx="57">
                    <c:v>27-feb</c:v>
                  </c:pt>
                  <c:pt idx="58">
                    <c:v>28-feb</c:v>
                  </c:pt>
                  <c:pt idx="59">
                    <c:v>01-mar</c:v>
                  </c:pt>
                  <c:pt idx="60">
                    <c:v>02-mar</c:v>
                  </c:pt>
                  <c:pt idx="61">
                    <c:v>03-mar</c:v>
                  </c:pt>
                  <c:pt idx="62">
                    <c:v>04-mar</c:v>
                  </c:pt>
                  <c:pt idx="63">
                    <c:v>05-mar</c:v>
                  </c:pt>
                  <c:pt idx="64">
                    <c:v>06-mar</c:v>
                  </c:pt>
                  <c:pt idx="65">
                    <c:v>07-mar</c:v>
                  </c:pt>
                  <c:pt idx="66">
                    <c:v>08-mar</c:v>
                  </c:pt>
                  <c:pt idx="67">
                    <c:v>09-mar</c:v>
                  </c:pt>
                  <c:pt idx="68">
                    <c:v>10-mar</c:v>
                  </c:pt>
                  <c:pt idx="69">
                    <c:v>11-mar</c:v>
                  </c:pt>
                  <c:pt idx="70">
                    <c:v>12-mar</c:v>
                  </c:pt>
                  <c:pt idx="71">
                    <c:v>13-mar</c:v>
                  </c:pt>
                  <c:pt idx="72">
                    <c:v>14-mar</c:v>
                  </c:pt>
                  <c:pt idx="73">
                    <c:v>15-mar</c:v>
                  </c:pt>
                  <c:pt idx="74">
                    <c:v>16-mar</c:v>
                  </c:pt>
                  <c:pt idx="75">
                    <c:v>17-mar</c:v>
                  </c:pt>
                  <c:pt idx="76">
                    <c:v>18-mar</c:v>
                  </c:pt>
                  <c:pt idx="77">
                    <c:v>19-mar</c:v>
                  </c:pt>
                  <c:pt idx="78">
                    <c:v>20-mar</c:v>
                  </c:pt>
                  <c:pt idx="79">
                    <c:v>21-mar</c:v>
                  </c:pt>
                  <c:pt idx="80">
                    <c:v>22-mar</c:v>
                  </c:pt>
                  <c:pt idx="81">
                    <c:v>23-mar</c:v>
                  </c:pt>
                  <c:pt idx="82">
                    <c:v>24-mar</c:v>
                  </c:pt>
                  <c:pt idx="83">
                    <c:v>25-mar</c:v>
                  </c:pt>
                  <c:pt idx="84">
                    <c:v>26-mar</c:v>
                  </c:pt>
                  <c:pt idx="85">
                    <c:v>27-mar</c:v>
                  </c:pt>
                  <c:pt idx="86">
                    <c:v>28-mar</c:v>
                  </c:pt>
                  <c:pt idx="87">
                    <c:v>29-mar</c:v>
                  </c:pt>
                  <c:pt idx="88">
                    <c:v>30-mar</c:v>
                  </c:pt>
                  <c:pt idx="89">
                    <c:v>31-mar</c:v>
                  </c:pt>
                  <c:pt idx="90">
                    <c:v>01-apr</c:v>
                  </c:pt>
                  <c:pt idx="91">
                    <c:v>02-apr</c:v>
                  </c:pt>
                  <c:pt idx="92">
                    <c:v>03-apr</c:v>
                  </c:pt>
                  <c:pt idx="93">
                    <c:v>04-apr</c:v>
                  </c:pt>
                  <c:pt idx="94">
                    <c:v>05-apr</c:v>
                  </c:pt>
                  <c:pt idx="95">
                    <c:v>06-apr</c:v>
                  </c:pt>
                  <c:pt idx="96">
                    <c:v>07-apr</c:v>
                  </c:pt>
                  <c:pt idx="97">
                    <c:v>08-apr</c:v>
                  </c:pt>
                  <c:pt idx="98">
                    <c:v>09-apr</c:v>
                  </c:pt>
                  <c:pt idx="99">
                    <c:v>10-apr</c:v>
                  </c:pt>
                  <c:pt idx="100">
                    <c:v>11-apr</c:v>
                  </c:pt>
                  <c:pt idx="101">
                    <c:v>12-apr</c:v>
                  </c:pt>
                  <c:pt idx="102">
                    <c:v>13-apr</c:v>
                  </c:pt>
                  <c:pt idx="103">
                    <c:v>14-apr</c:v>
                  </c:pt>
                  <c:pt idx="104">
                    <c:v>15-apr</c:v>
                  </c:pt>
                  <c:pt idx="105">
                    <c:v>16-apr</c:v>
                  </c:pt>
                  <c:pt idx="106">
                    <c:v>17-apr</c:v>
                  </c:pt>
                  <c:pt idx="107">
                    <c:v>18-apr</c:v>
                  </c:pt>
                  <c:pt idx="108">
                    <c:v>19-apr</c:v>
                  </c:pt>
                  <c:pt idx="109">
                    <c:v>20-apr</c:v>
                  </c:pt>
                  <c:pt idx="110">
                    <c:v>21-apr</c:v>
                  </c:pt>
                  <c:pt idx="111">
                    <c:v>22-apr</c:v>
                  </c:pt>
                  <c:pt idx="112">
                    <c:v>23-apr</c:v>
                  </c:pt>
                  <c:pt idx="113">
                    <c:v>24-apr</c:v>
                  </c:pt>
                  <c:pt idx="114">
                    <c:v>25-apr</c:v>
                  </c:pt>
                  <c:pt idx="115">
                    <c:v>26-apr</c:v>
                  </c:pt>
                  <c:pt idx="116">
                    <c:v>27-apr</c:v>
                  </c:pt>
                  <c:pt idx="117">
                    <c:v>28-apr</c:v>
                  </c:pt>
                  <c:pt idx="118">
                    <c:v>29-apr</c:v>
                  </c:pt>
                  <c:pt idx="119">
                    <c:v>30-apr</c:v>
                  </c:pt>
                  <c:pt idx="120">
                    <c:v>01-maj</c:v>
                  </c:pt>
                  <c:pt idx="121">
                    <c:v>02-maj</c:v>
                  </c:pt>
                  <c:pt idx="122">
                    <c:v>03-maj</c:v>
                  </c:pt>
                  <c:pt idx="123">
                    <c:v>04-maj</c:v>
                  </c:pt>
                  <c:pt idx="124">
                    <c:v>05-maj</c:v>
                  </c:pt>
                  <c:pt idx="125">
                    <c:v>06-maj</c:v>
                  </c:pt>
                  <c:pt idx="126">
                    <c:v>07-maj</c:v>
                  </c:pt>
                  <c:pt idx="127">
                    <c:v>08-maj</c:v>
                  </c:pt>
                  <c:pt idx="128">
                    <c:v>09-maj</c:v>
                  </c:pt>
                  <c:pt idx="129">
                    <c:v>10-maj</c:v>
                  </c:pt>
                  <c:pt idx="130">
                    <c:v>11-maj</c:v>
                  </c:pt>
                  <c:pt idx="131">
                    <c:v>12-maj</c:v>
                  </c:pt>
                  <c:pt idx="132">
                    <c:v>13-maj</c:v>
                  </c:pt>
                  <c:pt idx="133">
                    <c:v>14-maj</c:v>
                  </c:pt>
                  <c:pt idx="134">
                    <c:v>15-maj</c:v>
                  </c:pt>
                  <c:pt idx="135">
                    <c:v>16-maj</c:v>
                  </c:pt>
                  <c:pt idx="136">
                    <c:v>17-maj</c:v>
                  </c:pt>
                  <c:pt idx="137">
                    <c:v>18-maj</c:v>
                  </c:pt>
                  <c:pt idx="138">
                    <c:v>19-maj</c:v>
                  </c:pt>
                  <c:pt idx="139">
                    <c:v>20-maj</c:v>
                  </c:pt>
                  <c:pt idx="140">
                    <c:v>21-maj</c:v>
                  </c:pt>
                  <c:pt idx="141">
                    <c:v>22-maj</c:v>
                  </c:pt>
                  <c:pt idx="142">
                    <c:v>23-maj</c:v>
                  </c:pt>
                  <c:pt idx="143">
                    <c:v>24-maj</c:v>
                  </c:pt>
                  <c:pt idx="144">
                    <c:v>25-maj</c:v>
                  </c:pt>
                  <c:pt idx="145">
                    <c:v>26-maj</c:v>
                  </c:pt>
                  <c:pt idx="146">
                    <c:v>27-maj</c:v>
                  </c:pt>
                  <c:pt idx="147">
                    <c:v>28-maj</c:v>
                  </c:pt>
                  <c:pt idx="148">
                    <c:v>29-maj</c:v>
                  </c:pt>
                  <c:pt idx="149">
                    <c:v>30-maj</c:v>
                  </c:pt>
                  <c:pt idx="150">
                    <c:v>31-maj</c:v>
                  </c:pt>
                  <c:pt idx="151">
                    <c:v>01-jun</c:v>
                  </c:pt>
                  <c:pt idx="152">
                    <c:v>02-jun</c:v>
                  </c:pt>
                  <c:pt idx="153">
                    <c:v>03-jun</c:v>
                  </c:pt>
                  <c:pt idx="154">
                    <c:v>04-jun</c:v>
                  </c:pt>
                  <c:pt idx="155">
                    <c:v>05-jun</c:v>
                  </c:pt>
                  <c:pt idx="156">
                    <c:v>06-jun</c:v>
                  </c:pt>
                  <c:pt idx="157">
                    <c:v>07-jun</c:v>
                  </c:pt>
                  <c:pt idx="158">
                    <c:v>08-jun</c:v>
                  </c:pt>
                  <c:pt idx="159">
                    <c:v>09-jun</c:v>
                  </c:pt>
                  <c:pt idx="160">
                    <c:v>10-jun</c:v>
                  </c:pt>
                  <c:pt idx="161">
                    <c:v>11-jun</c:v>
                  </c:pt>
                  <c:pt idx="162">
                    <c:v>12-jun</c:v>
                  </c:pt>
                  <c:pt idx="163">
                    <c:v>13-jun</c:v>
                  </c:pt>
                  <c:pt idx="164">
                    <c:v>14-jun</c:v>
                  </c:pt>
                  <c:pt idx="165">
                    <c:v>15-jun</c:v>
                  </c:pt>
                  <c:pt idx="166">
                    <c:v>16-jun</c:v>
                  </c:pt>
                  <c:pt idx="167">
                    <c:v>17-jun</c:v>
                  </c:pt>
                  <c:pt idx="168">
                    <c:v>18-jun</c:v>
                  </c:pt>
                  <c:pt idx="169">
                    <c:v>19-jun</c:v>
                  </c:pt>
                  <c:pt idx="170">
                    <c:v>20-jun</c:v>
                  </c:pt>
                  <c:pt idx="171">
                    <c:v>21-jun</c:v>
                  </c:pt>
                  <c:pt idx="172">
                    <c:v>22-jun</c:v>
                  </c:pt>
                  <c:pt idx="173">
                    <c:v>23-jun</c:v>
                  </c:pt>
                  <c:pt idx="174">
                    <c:v>24-jun</c:v>
                  </c:pt>
                  <c:pt idx="175">
                    <c:v>25-jun</c:v>
                  </c:pt>
                  <c:pt idx="176">
                    <c:v>26-jun</c:v>
                  </c:pt>
                  <c:pt idx="177">
                    <c:v>27-jun</c:v>
                  </c:pt>
                  <c:pt idx="178">
                    <c:v>28-jun</c:v>
                  </c:pt>
                  <c:pt idx="179">
                    <c:v>29-jun</c:v>
                  </c:pt>
                  <c:pt idx="180">
                    <c:v>30-jun</c:v>
                  </c:pt>
                  <c:pt idx="181">
                    <c:v>01-jul</c:v>
                  </c:pt>
                  <c:pt idx="182">
                    <c:v>02-jul</c:v>
                  </c:pt>
                  <c:pt idx="183">
                    <c:v>03-jul</c:v>
                  </c:pt>
                  <c:pt idx="184">
                    <c:v>04-jul</c:v>
                  </c:pt>
                  <c:pt idx="185">
                    <c:v>05-jul</c:v>
                  </c:pt>
                  <c:pt idx="186">
                    <c:v>06-jul</c:v>
                  </c:pt>
                  <c:pt idx="187">
                    <c:v>07-jul</c:v>
                  </c:pt>
                  <c:pt idx="188">
                    <c:v>08-jul</c:v>
                  </c:pt>
                  <c:pt idx="189">
                    <c:v>09-jul</c:v>
                  </c:pt>
                  <c:pt idx="190">
                    <c:v>10-jul</c:v>
                  </c:pt>
                  <c:pt idx="191">
                    <c:v>11-jul</c:v>
                  </c:pt>
                  <c:pt idx="192">
                    <c:v>12-jul</c:v>
                  </c:pt>
                  <c:pt idx="193">
                    <c:v>13-jul</c:v>
                  </c:pt>
                  <c:pt idx="194">
                    <c:v>14-jul</c:v>
                  </c:pt>
                  <c:pt idx="195">
                    <c:v>15-jul</c:v>
                  </c:pt>
                  <c:pt idx="196">
                    <c:v>16-jul</c:v>
                  </c:pt>
                  <c:pt idx="197">
                    <c:v>17-jul</c:v>
                  </c:pt>
                  <c:pt idx="198">
                    <c:v>18-jul</c:v>
                  </c:pt>
                  <c:pt idx="199">
                    <c:v>19-jul</c:v>
                  </c:pt>
                  <c:pt idx="200">
                    <c:v>20-jul</c:v>
                  </c:pt>
                  <c:pt idx="201">
                    <c:v>21-jul</c:v>
                  </c:pt>
                  <c:pt idx="202">
                    <c:v>22-jul</c:v>
                  </c:pt>
                  <c:pt idx="203">
                    <c:v>23-jul</c:v>
                  </c:pt>
                  <c:pt idx="204">
                    <c:v>24-jul</c:v>
                  </c:pt>
                  <c:pt idx="205">
                    <c:v>25-jul</c:v>
                  </c:pt>
                  <c:pt idx="206">
                    <c:v>26-jul</c:v>
                  </c:pt>
                  <c:pt idx="207">
                    <c:v>27-jul</c:v>
                  </c:pt>
                  <c:pt idx="208">
                    <c:v>28-jul</c:v>
                  </c:pt>
                  <c:pt idx="209">
                    <c:v>29-jul</c:v>
                  </c:pt>
                  <c:pt idx="210">
                    <c:v>30-jul</c:v>
                  </c:pt>
                  <c:pt idx="211">
                    <c:v>31-jul</c:v>
                  </c:pt>
                  <c:pt idx="212">
                    <c:v>01-aug</c:v>
                  </c:pt>
                  <c:pt idx="213">
                    <c:v>02-aug</c:v>
                  </c:pt>
                  <c:pt idx="214">
                    <c:v>03-aug</c:v>
                  </c:pt>
                  <c:pt idx="215">
                    <c:v>04-aug</c:v>
                  </c:pt>
                  <c:pt idx="216">
                    <c:v>05-aug</c:v>
                  </c:pt>
                  <c:pt idx="217">
                    <c:v>06-aug</c:v>
                  </c:pt>
                  <c:pt idx="218">
                    <c:v>07-aug</c:v>
                  </c:pt>
                  <c:pt idx="219">
                    <c:v>08-aug</c:v>
                  </c:pt>
                  <c:pt idx="220">
                    <c:v>09-aug</c:v>
                  </c:pt>
                  <c:pt idx="221">
                    <c:v>10-aug</c:v>
                  </c:pt>
                  <c:pt idx="222">
                    <c:v>11-aug</c:v>
                  </c:pt>
                  <c:pt idx="223">
                    <c:v>12-aug</c:v>
                  </c:pt>
                  <c:pt idx="224">
                    <c:v>13-aug</c:v>
                  </c:pt>
                  <c:pt idx="225">
                    <c:v>14-aug</c:v>
                  </c:pt>
                  <c:pt idx="226">
                    <c:v>15-aug</c:v>
                  </c:pt>
                  <c:pt idx="227">
                    <c:v>16-aug</c:v>
                  </c:pt>
                  <c:pt idx="228">
                    <c:v>17-aug</c:v>
                  </c:pt>
                  <c:pt idx="229">
                    <c:v>18-aug</c:v>
                  </c:pt>
                  <c:pt idx="230">
                    <c:v>19-aug</c:v>
                  </c:pt>
                  <c:pt idx="231">
                    <c:v>20-aug</c:v>
                  </c:pt>
                  <c:pt idx="232">
                    <c:v>21-aug</c:v>
                  </c:pt>
                  <c:pt idx="233">
                    <c:v>22-aug</c:v>
                  </c:pt>
                  <c:pt idx="234">
                    <c:v>23-aug</c:v>
                  </c:pt>
                  <c:pt idx="235">
                    <c:v>24-aug</c:v>
                  </c:pt>
                  <c:pt idx="236">
                    <c:v>25-aug</c:v>
                  </c:pt>
                  <c:pt idx="237">
                    <c:v>26-aug</c:v>
                  </c:pt>
                  <c:pt idx="238">
                    <c:v>27-aug</c:v>
                  </c:pt>
                  <c:pt idx="239">
                    <c:v>28-aug</c:v>
                  </c:pt>
                  <c:pt idx="240">
                    <c:v>29-aug</c:v>
                  </c:pt>
                  <c:pt idx="241">
                    <c:v>30-aug</c:v>
                  </c:pt>
                  <c:pt idx="242">
                    <c:v>31-aug</c:v>
                  </c:pt>
                  <c:pt idx="243">
                    <c:v>01-sep</c:v>
                  </c:pt>
                  <c:pt idx="244">
                    <c:v>02-sep</c:v>
                  </c:pt>
                  <c:pt idx="245">
                    <c:v>03-sep</c:v>
                  </c:pt>
                  <c:pt idx="246">
                    <c:v>04-sep</c:v>
                  </c:pt>
                  <c:pt idx="247">
                    <c:v>05-sep</c:v>
                  </c:pt>
                  <c:pt idx="248">
                    <c:v>06-sep</c:v>
                  </c:pt>
                  <c:pt idx="249">
                    <c:v>07-sep</c:v>
                  </c:pt>
                  <c:pt idx="250">
                    <c:v>08-sep</c:v>
                  </c:pt>
                  <c:pt idx="251">
                    <c:v>09-sep</c:v>
                  </c:pt>
                  <c:pt idx="252">
                    <c:v>10-sep</c:v>
                  </c:pt>
                  <c:pt idx="253">
                    <c:v>11-sep</c:v>
                  </c:pt>
                  <c:pt idx="254">
                    <c:v>12-sep</c:v>
                  </c:pt>
                  <c:pt idx="255">
                    <c:v>13-sep</c:v>
                  </c:pt>
                  <c:pt idx="256">
                    <c:v>14-sep</c:v>
                  </c:pt>
                  <c:pt idx="257">
                    <c:v>15-sep</c:v>
                  </c:pt>
                  <c:pt idx="258">
                    <c:v>16-sep</c:v>
                  </c:pt>
                  <c:pt idx="259">
                    <c:v>17-sep</c:v>
                  </c:pt>
                  <c:pt idx="260">
                    <c:v>18-sep</c:v>
                  </c:pt>
                  <c:pt idx="261">
                    <c:v>19-sep</c:v>
                  </c:pt>
                  <c:pt idx="262">
                    <c:v>20-sep</c:v>
                  </c:pt>
                  <c:pt idx="263">
                    <c:v>21-sep</c:v>
                  </c:pt>
                  <c:pt idx="264">
                    <c:v>22-sep</c:v>
                  </c:pt>
                  <c:pt idx="265">
                    <c:v>23-sep</c:v>
                  </c:pt>
                  <c:pt idx="266">
                    <c:v>24-sep</c:v>
                  </c:pt>
                  <c:pt idx="267">
                    <c:v>25-sep</c:v>
                  </c:pt>
                  <c:pt idx="268">
                    <c:v>26-sep</c:v>
                  </c:pt>
                  <c:pt idx="269">
                    <c:v>27-sep</c:v>
                  </c:pt>
                  <c:pt idx="270">
                    <c:v>28-sep</c:v>
                  </c:pt>
                  <c:pt idx="271">
                    <c:v>29-sep</c:v>
                  </c:pt>
                  <c:pt idx="272">
                    <c:v>30-sep</c:v>
                  </c:pt>
                  <c:pt idx="273">
                    <c:v>01-okt</c:v>
                  </c:pt>
                  <c:pt idx="274">
                    <c:v>02-okt</c:v>
                  </c:pt>
                  <c:pt idx="275">
                    <c:v>03-okt</c:v>
                  </c:pt>
                  <c:pt idx="276">
                    <c:v>04-okt</c:v>
                  </c:pt>
                  <c:pt idx="277">
                    <c:v>05-okt</c:v>
                  </c:pt>
                  <c:pt idx="278">
                    <c:v>06-okt</c:v>
                  </c:pt>
                  <c:pt idx="279">
                    <c:v>07-okt</c:v>
                  </c:pt>
                  <c:pt idx="280">
                    <c:v>08-okt</c:v>
                  </c:pt>
                  <c:pt idx="281">
                    <c:v>09-okt</c:v>
                  </c:pt>
                  <c:pt idx="282">
                    <c:v>10-okt</c:v>
                  </c:pt>
                  <c:pt idx="283">
                    <c:v>11-okt</c:v>
                  </c:pt>
                  <c:pt idx="284">
                    <c:v>12-okt</c:v>
                  </c:pt>
                  <c:pt idx="285">
                    <c:v>13-okt</c:v>
                  </c:pt>
                  <c:pt idx="286">
                    <c:v>14-okt</c:v>
                  </c:pt>
                  <c:pt idx="287">
                    <c:v>15-okt</c:v>
                  </c:pt>
                  <c:pt idx="288">
                    <c:v>16-okt</c:v>
                  </c:pt>
                  <c:pt idx="289">
                    <c:v>17-okt</c:v>
                  </c:pt>
                  <c:pt idx="290">
                    <c:v>18-okt</c:v>
                  </c:pt>
                  <c:pt idx="291">
                    <c:v>19-okt</c:v>
                  </c:pt>
                  <c:pt idx="292">
                    <c:v>20-okt</c:v>
                  </c:pt>
                  <c:pt idx="293">
                    <c:v>21-okt</c:v>
                  </c:pt>
                  <c:pt idx="294">
                    <c:v>22-okt</c:v>
                  </c:pt>
                  <c:pt idx="295">
                    <c:v>23-okt</c:v>
                  </c:pt>
                  <c:pt idx="296">
                    <c:v>24-okt</c:v>
                  </c:pt>
                  <c:pt idx="297">
                    <c:v>25-okt</c:v>
                  </c:pt>
                  <c:pt idx="298">
                    <c:v>26-okt</c:v>
                  </c:pt>
                  <c:pt idx="299">
                    <c:v>27-okt</c:v>
                  </c:pt>
                  <c:pt idx="300">
                    <c:v>28-okt</c:v>
                  </c:pt>
                  <c:pt idx="301">
                    <c:v>29-okt</c:v>
                  </c:pt>
                  <c:pt idx="302">
                    <c:v>30-okt</c:v>
                  </c:pt>
                  <c:pt idx="303">
                    <c:v>31-okt</c:v>
                  </c:pt>
                  <c:pt idx="304">
                    <c:v>01-nov</c:v>
                  </c:pt>
                  <c:pt idx="305">
                    <c:v>02-nov</c:v>
                  </c:pt>
                  <c:pt idx="306">
                    <c:v>03-nov</c:v>
                  </c:pt>
                  <c:pt idx="307">
                    <c:v>04-nov</c:v>
                  </c:pt>
                  <c:pt idx="308">
                    <c:v>05-nov</c:v>
                  </c:pt>
                  <c:pt idx="309">
                    <c:v>06-nov</c:v>
                  </c:pt>
                  <c:pt idx="310">
                    <c:v>07-nov</c:v>
                  </c:pt>
                  <c:pt idx="311">
                    <c:v>08-nov</c:v>
                  </c:pt>
                  <c:pt idx="312">
                    <c:v>09-nov</c:v>
                  </c:pt>
                  <c:pt idx="313">
                    <c:v>10-nov</c:v>
                  </c:pt>
                  <c:pt idx="314">
                    <c:v>11-nov</c:v>
                  </c:pt>
                  <c:pt idx="315">
                    <c:v>12-nov</c:v>
                  </c:pt>
                  <c:pt idx="316">
                    <c:v>13-nov</c:v>
                  </c:pt>
                  <c:pt idx="317">
                    <c:v>14-nov</c:v>
                  </c:pt>
                  <c:pt idx="318">
                    <c:v>15-nov</c:v>
                  </c:pt>
                  <c:pt idx="319">
                    <c:v>16-nov</c:v>
                  </c:pt>
                  <c:pt idx="320">
                    <c:v>17-nov</c:v>
                  </c:pt>
                  <c:pt idx="321">
                    <c:v>18-nov</c:v>
                  </c:pt>
                  <c:pt idx="322">
                    <c:v>19-nov</c:v>
                  </c:pt>
                  <c:pt idx="323">
                    <c:v>20-nov</c:v>
                  </c:pt>
                  <c:pt idx="324">
                    <c:v>21-nov</c:v>
                  </c:pt>
                  <c:pt idx="325">
                    <c:v>22-nov</c:v>
                  </c:pt>
                  <c:pt idx="326">
                    <c:v>23-nov</c:v>
                  </c:pt>
                  <c:pt idx="327">
                    <c:v>24-nov</c:v>
                  </c:pt>
                  <c:pt idx="328">
                    <c:v>25-nov</c:v>
                  </c:pt>
                  <c:pt idx="329">
                    <c:v>26-nov</c:v>
                  </c:pt>
                  <c:pt idx="330">
                    <c:v>27-nov</c:v>
                  </c:pt>
                  <c:pt idx="331">
                    <c:v>28-nov</c:v>
                  </c:pt>
                  <c:pt idx="332">
                    <c:v>29-nov</c:v>
                  </c:pt>
                  <c:pt idx="333">
                    <c:v>30-nov</c:v>
                  </c:pt>
                  <c:pt idx="334">
                    <c:v>01-dec</c:v>
                  </c:pt>
                  <c:pt idx="335">
                    <c:v>02-dec</c:v>
                  </c:pt>
                  <c:pt idx="336">
                    <c:v>03-dec</c:v>
                  </c:pt>
                  <c:pt idx="337">
                    <c:v>04-dec</c:v>
                  </c:pt>
                  <c:pt idx="338">
                    <c:v>05-dec</c:v>
                  </c:pt>
                  <c:pt idx="339">
                    <c:v>06-dec</c:v>
                  </c:pt>
                  <c:pt idx="340">
                    <c:v>07-dec</c:v>
                  </c:pt>
                  <c:pt idx="341">
                    <c:v>08-dec</c:v>
                  </c:pt>
                  <c:pt idx="342">
                    <c:v>09-dec</c:v>
                  </c:pt>
                  <c:pt idx="343">
                    <c:v>10-dec</c:v>
                  </c:pt>
                  <c:pt idx="344">
                    <c:v>11-dec</c:v>
                  </c:pt>
                  <c:pt idx="345">
                    <c:v>12-dec</c:v>
                  </c:pt>
                  <c:pt idx="346">
                    <c:v>13-dec</c:v>
                  </c:pt>
                  <c:pt idx="347">
                    <c:v>14-dec</c:v>
                  </c:pt>
                  <c:pt idx="348">
                    <c:v>15-dec</c:v>
                  </c:pt>
                  <c:pt idx="349">
                    <c:v>16-dec</c:v>
                  </c:pt>
                  <c:pt idx="350">
                    <c:v>17-dec</c:v>
                  </c:pt>
                  <c:pt idx="351">
                    <c:v>18-dec</c:v>
                  </c:pt>
                  <c:pt idx="352">
                    <c:v>19-dec</c:v>
                  </c:pt>
                  <c:pt idx="353">
                    <c:v>20-dec</c:v>
                  </c:pt>
                  <c:pt idx="354">
                    <c:v>21-dec</c:v>
                  </c:pt>
                  <c:pt idx="355">
                    <c:v>22-dec</c:v>
                  </c:pt>
                  <c:pt idx="356">
                    <c:v>23-dec</c:v>
                  </c:pt>
                  <c:pt idx="357">
                    <c:v>24-dec</c:v>
                  </c:pt>
                  <c:pt idx="358">
                    <c:v>25-dec</c:v>
                  </c:pt>
                  <c:pt idx="359">
                    <c:v>26-dec</c:v>
                  </c:pt>
                  <c:pt idx="360">
                    <c:v>27-dec</c:v>
                  </c:pt>
                  <c:pt idx="361">
                    <c:v>28-dec</c:v>
                  </c:pt>
                  <c:pt idx="362">
                    <c:v>29-dec</c:v>
                  </c:pt>
                  <c:pt idx="363">
                    <c:v>30-dec</c:v>
                  </c:pt>
                  <c:pt idx="364">
                    <c:v>31-dec</c:v>
                  </c:pt>
                  <c:pt idx="365">
                    <c:v>31-dec</c:v>
                  </c:pt>
                </c:lvl>
              </c:multiLvlStrCache>
            </c:multiLvlStrRef>
          </c:cat>
          <c:val>
            <c:numRef>
              <c:f>'Ark1'!$C$3:$C$368</c:f>
              <c:numCache>
                <c:formatCode>0.0</c:formatCode>
                <c:ptCount val="366"/>
                <c:pt idx="0">
                  <c:v>2.129</c:v>
                </c:pt>
                <c:pt idx="1">
                  <c:v>2.1008500000000003</c:v>
                </c:pt>
                <c:pt idx="2">
                  <c:v>2.0679500000000002</c:v>
                </c:pt>
                <c:pt idx="3">
                  <c:v>1.9661000000000002</c:v>
                </c:pt>
                <c:pt idx="4">
                  <c:v>1.9137499999999998</c:v>
                </c:pt>
                <c:pt idx="5">
                  <c:v>1.8853500000000001</c:v>
                </c:pt>
                <c:pt idx="6">
                  <c:v>1.8667500000000001</c:v>
                </c:pt>
                <c:pt idx="7">
                  <c:v>1.8189499999999998</c:v>
                </c:pt>
                <c:pt idx="8">
                  <c:v>1.8034000000000003</c:v>
                </c:pt>
                <c:pt idx="9">
                  <c:v>1.7748999999999999</c:v>
                </c:pt>
                <c:pt idx="10">
                  <c:v>1.7633499999999998</c:v>
                </c:pt>
                <c:pt idx="11">
                  <c:v>1.7426999999999999</c:v>
                </c:pt>
                <c:pt idx="12">
                  <c:v>1.8021749999999996</c:v>
                </c:pt>
                <c:pt idx="13">
                  <c:v>1.8907</c:v>
                </c:pt>
                <c:pt idx="14">
                  <c:v>1.8604499999999997</c:v>
                </c:pt>
                <c:pt idx="15">
                  <c:v>1.8326999999999998</c:v>
                </c:pt>
                <c:pt idx="16">
                  <c:v>1.7760500000000004</c:v>
                </c:pt>
                <c:pt idx="17">
                  <c:v>1.7494999999999998</c:v>
                </c:pt>
                <c:pt idx="18">
                  <c:v>1.7386499999999998</c:v>
                </c:pt>
                <c:pt idx="19">
                  <c:v>1.8019500000000002</c:v>
                </c:pt>
                <c:pt idx="20">
                  <c:v>1.7460499999999999</c:v>
                </c:pt>
                <c:pt idx="21">
                  <c:v>1.7824500000000003</c:v>
                </c:pt>
                <c:pt idx="22">
                  <c:v>1.7467499999999998</c:v>
                </c:pt>
                <c:pt idx="23">
                  <c:v>1.7184999999999999</c:v>
                </c:pt>
                <c:pt idx="24">
                  <c:v>1.6699499999999996</c:v>
                </c:pt>
                <c:pt idx="25">
                  <c:v>1.6347999999999998</c:v>
                </c:pt>
                <c:pt idx="26">
                  <c:v>1.59355</c:v>
                </c:pt>
                <c:pt idx="27">
                  <c:v>1.5679499999999997</c:v>
                </c:pt>
                <c:pt idx="28">
                  <c:v>1.5834000000000004</c:v>
                </c:pt>
                <c:pt idx="29">
                  <c:v>1.5386000000000002</c:v>
                </c:pt>
                <c:pt idx="30">
                  <c:v>1.4855499999999997</c:v>
                </c:pt>
                <c:pt idx="31">
                  <c:v>1.4734</c:v>
                </c:pt>
                <c:pt idx="32">
                  <c:v>1.4441000000000002</c:v>
                </c:pt>
                <c:pt idx="33">
                  <c:v>1.3849500000000001</c:v>
                </c:pt>
                <c:pt idx="34">
                  <c:v>1.3686500000000001</c:v>
                </c:pt>
                <c:pt idx="35">
                  <c:v>1.3599000000000001</c:v>
                </c:pt>
                <c:pt idx="36">
                  <c:v>1.32175</c:v>
                </c:pt>
                <c:pt idx="37">
                  <c:v>1.292</c:v>
                </c:pt>
                <c:pt idx="38">
                  <c:v>1.2676999999999998</c:v>
                </c:pt>
                <c:pt idx="39">
                  <c:v>1.2614000000000003</c:v>
                </c:pt>
                <c:pt idx="40">
                  <c:v>1.2173</c:v>
                </c:pt>
                <c:pt idx="41">
                  <c:v>1.2053</c:v>
                </c:pt>
                <c:pt idx="42">
                  <c:v>1.2210526315789474</c:v>
                </c:pt>
                <c:pt idx="43">
                  <c:v>1.2158421052631578</c:v>
                </c:pt>
                <c:pt idx="44">
                  <c:v>1.1944736842105266</c:v>
                </c:pt>
                <c:pt idx="45">
                  <c:v>1.1823684210526317</c:v>
                </c:pt>
                <c:pt idx="46">
                  <c:v>1.1306842105263157</c:v>
                </c:pt>
                <c:pt idx="47">
                  <c:v>1.1436973684210527</c:v>
                </c:pt>
                <c:pt idx="48">
                  <c:v>1.1352894736842105</c:v>
                </c:pt>
                <c:pt idx="49">
                  <c:v>1.1660921052631579</c:v>
                </c:pt>
                <c:pt idx="50">
                  <c:v>1.1358421052631578</c:v>
                </c:pt>
                <c:pt idx="51">
                  <c:v>1.1321578947368418</c:v>
                </c:pt>
                <c:pt idx="52">
                  <c:v>1.1068421052631578</c:v>
                </c:pt>
                <c:pt idx="53">
                  <c:v>1.0703684210526316</c:v>
                </c:pt>
                <c:pt idx="54">
                  <c:v>1.0545789473684208</c:v>
                </c:pt>
                <c:pt idx="55">
                  <c:v>1.0214736842105261</c:v>
                </c:pt>
                <c:pt idx="56">
                  <c:v>1.0313684210526317</c:v>
                </c:pt>
                <c:pt idx="57">
                  <c:v>1.0301052631578949</c:v>
                </c:pt>
                <c:pt idx="58">
                  <c:v>1.0205789473684213</c:v>
                </c:pt>
                <c:pt idx="59">
                  <c:v>1.020578947368421</c:v>
                </c:pt>
                <c:pt idx="60">
                  <c:v>1.0177368421052631</c:v>
                </c:pt>
                <c:pt idx="61">
                  <c:v>0.99136842105263145</c:v>
                </c:pt>
                <c:pt idx="62">
                  <c:v>0.97331578947368413</c:v>
                </c:pt>
                <c:pt idx="63">
                  <c:v>0.96715789473684199</c:v>
                </c:pt>
                <c:pt idx="64">
                  <c:v>0.96747368421052615</c:v>
                </c:pt>
                <c:pt idx="65">
                  <c:v>0.94352631578947366</c:v>
                </c:pt>
                <c:pt idx="66">
                  <c:v>0.93942105263157916</c:v>
                </c:pt>
                <c:pt idx="67">
                  <c:v>0.93242105263157882</c:v>
                </c:pt>
                <c:pt idx="68">
                  <c:v>0.90842105263157902</c:v>
                </c:pt>
                <c:pt idx="69">
                  <c:v>0.89773684210526306</c:v>
                </c:pt>
                <c:pt idx="70">
                  <c:v>0.88505263157894731</c:v>
                </c:pt>
                <c:pt idx="71">
                  <c:v>0.89022807017543848</c:v>
                </c:pt>
                <c:pt idx="72">
                  <c:v>0.87056140350877198</c:v>
                </c:pt>
                <c:pt idx="73">
                  <c:v>0.83489473684210513</c:v>
                </c:pt>
                <c:pt idx="74">
                  <c:v>0.85721052631578942</c:v>
                </c:pt>
                <c:pt idx="75">
                  <c:v>0.89026315789473676</c:v>
                </c:pt>
                <c:pt idx="76">
                  <c:v>0.86957894736842101</c:v>
                </c:pt>
                <c:pt idx="77">
                  <c:v>0.8430682305196372</c:v>
                </c:pt>
                <c:pt idx="78">
                  <c:v>0.88038888079273048</c:v>
                </c:pt>
                <c:pt idx="79">
                  <c:v>0.87656060941701996</c:v>
                </c:pt>
                <c:pt idx="80">
                  <c:v>0.83668462981733449</c:v>
                </c:pt>
                <c:pt idx="81">
                  <c:v>0.82942743864051172</c:v>
                </c:pt>
                <c:pt idx="82">
                  <c:v>0.81217775941564296</c:v>
                </c:pt>
                <c:pt idx="83">
                  <c:v>0.80221320906680926</c:v>
                </c:pt>
                <c:pt idx="84">
                  <c:v>0.82364474220905626</c:v>
                </c:pt>
                <c:pt idx="85">
                  <c:v>0.82980553989471451</c:v>
                </c:pt>
                <c:pt idx="86">
                  <c:v>0.84191767614358048</c:v>
                </c:pt>
                <c:pt idx="87">
                  <c:v>0.8283143400326648</c:v>
                </c:pt>
                <c:pt idx="88">
                  <c:v>0.79740688472061905</c:v>
                </c:pt>
                <c:pt idx="89">
                  <c:v>0.79372308636830025</c:v>
                </c:pt>
                <c:pt idx="90">
                  <c:v>0.77051658869072026</c:v>
                </c:pt>
                <c:pt idx="91">
                  <c:v>0.76814019554231372</c:v>
                </c:pt>
                <c:pt idx="92">
                  <c:v>0.75188789080313256</c:v>
                </c:pt>
                <c:pt idx="93">
                  <c:v>0.73134777944452256</c:v>
                </c:pt>
                <c:pt idx="94">
                  <c:v>0.72975502859812136</c:v>
                </c:pt>
                <c:pt idx="95">
                  <c:v>0.72022716157066846</c:v>
                </c:pt>
                <c:pt idx="96">
                  <c:v>0.71529346950918049</c:v>
                </c:pt>
                <c:pt idx="97">
                  <c:v>0.71318912895202824</c:v>
                </c:pt>
                <c:pt idx="98">
                  <c:v>0.69985520173638083</c:v>
                </c:pt>
                <c:pt idx="99">
                  <c:v>0.70099759963663877</c:v>
                </c:pt>
                <c:pt idx="100">
                  <c:v>0.68902602393980505</c:v>
                </c:pt>
                <c:pt idx="101">
                  <c:v>0.69417064080497726</c:v>
                </c:pt>
                <c:pt idx="102">
                  <c:v>0.69426468561746013</c:v>
                </c:pt>
                <c:pt idx="103">
                  <c:v>0.6928636183748641</c:v>
                </c:pt>
                <c:pt idx="104">
                  <c:v>0.68124512361648193</c:v>
                </c:pt>
                <c:pt idx="105">
                  <c:v>0.65757577702205072</c:v>
                </c:pt>
                <c:pt idx="106">
                  <c:v>0.638299934235114</c:v>
                </c:pt>
                <c:pt idx="107">
                  <c:v>0.6311952863548389</c:v>
                </c:pt>
                <c:pt idx="108">
                  <c:v>0.61530060409208431</c:v>
                </c:pt>
                <c:pt idx="109">
                  <c:v>0.63673612101273691</c:v>
                </c:pt>
                <c:pt idx="110">
                  <c:v>0.62428095614707602</c:v>
                </c:pt>
                <c:pt idx="111">
                  <c:v>0.61867187696546044</c:v>
                </c:pt>
                <c:pt idx="112">
                  <c:v>0.6643298632039939</c:v>
                </c:pt>
                <c:pt idx="113">
                  <c:v>0.59825484365746318</c:v>
                </c:pt>
                <c:pt idx="114">
                  <c:v>0.66734148560587503</c:v>
                </c:pt>
                <c:pt idx="115">
                  <c:v>0.67948445792648338</c:v>
                </c:pt>
                <c:pt idx="116">
                  <c:v>0.7342100099966995</c:v>
                </c:pt>
                <c:pt idx="117">
                  <c:v>0.75246544533551785</c:v>
                </c:pt>
                <c:pt idx="118">
                  <c:v>0.84967175314112164</c:v>
                </c:pt>
                <c:pt idx="119">
                  <c:v>1.0651972924609163</c:v>
                </c:pt>
                <c:pt idx="120">
                  <c:v>1.2300156868899192</c:v>
                </c:pt>
                <c:pt idx="121">
                  <c:v>1.3135742455855866</c:v>
                </c:pt>
                <c:pt idx="122">
                  <c:v>1.4931097527048982</c:v>
                </c:pt>
                <c:pt idx="123">
                  <c:v>1.6988063621061782</c:v>
                </c:pt>
                <c:pt idx="124">
                  <c:v>1.5266113867884612</c:v>
                </c:pt>
                <c:pt idx="125">
                  <c:v>1.7974195093846193</c:v>
                </c:pt>
                <c:pt idx="126">
                  <c:v>2.3863359400242361</c:v>
                </c:pt>
                <c:pt idx="127">
                  <c:v>1.973202732091843</c:v>
                </c:pt>
                <c:pt idx="128">
                  <c:v>1.6238093085125704</c:v>
                </c:pt>
                <c:pt idx="129">
                  <c:v>1.5752608827757608</c:v>
                </c:pt>
                <c:pt idx="130">
                  <c:v>1.6275047746957683</c:v>
                </c:pt>
                <c:pt idx="131">
                  <c:v>1.5900672524903541</c:v>
                </c:pt>
                <c:pt idx="132">
                  <c:v>1.9408430064376023</c:v>
                </c:pt>
                <c:pt idx="133">
                  <c:v>1.5180951488504779</c:v>
                </c:pt>
                <c:pt idx="134">
                  <c:v>1.3074552140519291</c:v>
                </c:pt>
                <c:pt idx="135">
                  <c:v>1.2686600004554418</c:v>
                </c:pt>
                <c:pt idx="136">
                  <c:v>1.5759199915943995</c:v>
                </c:pt>
                <c:pt idx="137">
                  <c:v>2.2001298824150184</c:v>
                </c:pt>
                <c:pt idx="138">
                  <c:v>1.9213422634643929</c:v>
                </c:pt>
                <c:pt idx="139">
                  <c:v>2.1440307787640158</c:v>
                </c:pt>
                <c:pt idx="140">
                  <c:v>2.2388269678939379</c:v>
                </c:pt>
                <c:pt idx="141">
                  <c:v>1.6591047251929931</c:v>
                </c:pt>
                <c:pt idx="142">
                  <c:v>2.1236666666666668</c:v>
                </c:pt>
                <c:pt idx="143">
                  <c:v>2.4525555555555547</c:v>
                </c:pt>
                <c:pt idx="144">
                  <c:v>2.7913888888888891</c:v>
                </c:pt>
                <c:pt idx="145">
                  <c:v>3.3932777777777776</c:v>
                </c:pt>
                <c:pt idx="146">
                  <c:v>4.221368421052631</c:v>
                </c:pt>
                <c:pt idx="147">
                  <c:v>4.7461052631578964</c:v>
                </c:pt>
                <c:pt idx="148">
                  <c:v>5.4822631578947361</c:v>
                </c:pt>
                <c:pt idx="149">
                  <c:v>6.2967894736842096</c:v>
                </c:pt>
                <c:pt idx="150">
                  <c:v>7.4561578947368421</c:v>
                </c:pt>
                <c:pt idx="151">
                  <c:v>8.4991578947368431</c:v>
                </c:pt>
                <c:pt idx="152">
                  <c:v>9.4508947368421055</c:v>
                </c:pt>
                <c:pt idx="153">
                  <c:v>10.673052631578948</c:v>
                </c:pt>
                <c:pt idx="154">
                  <c:v>12.342052631578948</c:v>
                </c:pt>
                <c:pt idx="155">
                  <c:v>14.071315789473685</c:v>
                </c:pt>
                <c:pt idx="156">
                  <c:v>16.128578947368425</c:v>
                </c:pt>
                <c:pt idx="157">
                  <c:v>18.578157894736844</c:v>
                </c:pt>
                <c:pt idx="158">
                  <c:v>21.184210526315791</c:v>
                </c:pt>
                <c:pt idx="159">
                  <c:v>23.83925</c:v>
                </c:pt>
                <c:pt idx="160">
                  <c:v>26.450800000000005</c:v>
                </c:pt>
                <c:pt idx="161">
                  <c:v>29.783100000000001</c:v>
                </c:pt>
                <c:pt idx="162">
                  <c:v>31.86723809523809</c:v>
                </c:pt>
                <c:pt idx="163">
                  <c:v>35.691190476190478</c:v>
                </c:pt>
                <c:pt idx="164">
                  <c:v>36.679523809523815</c:v>
                </c:pt>
                <c:pt idx="165">
                  <c:v>41.017380952380961</c:v>
                </c:pt>
                <c:pt idx="166">
                  <c:v>45.391904761904755</c:v>
                </c:pt>
                <c:pt idx="167">
                  <c:v>49.128333333333345</c:v>
                </c:pt>
                <c:pt idx="168">
                  <c:v>54.698571428571434</c:v>
                </c:pt>
                <c:pt idx="169">
                  <c:v>60.24071428571429</c:v>
                </c:pt>
                <c:pt idx="170">
                  <c:v>65.08121732026143</c:v>
                </c:pt>
                <c:pt idx="171">
                  <c:v>70.147371615312778</c:v>
                </c:pt>
                <c:pt idx="172">
                  <c:v>72.842767379679159</c:v>
                </c:pt>
                <c:pt idx="173">
                  <c:v>78.305316399286994</c:v>
                </c:pt>
                <c:pt idx="174">
                  <c:v>84.000592691622103</c:v>
                </c:pt>
                <c:pt idx="175">
                  <c:v>88.896048593350386</c:v>
                </c:pt>
                <c:pt idx="176">
                  <c:v>95.033269394714409</c:v>
                </c:pt>
                <c:pt idx="177">
                  <c:v>102.21962063086104</c:v>
                </c:pt>
                <c:pt idx="178">
                  <c:v>110.5233631713555</c:v>
                </c:pt>
                <c:pt idx="179">
                  <c:v>118.99580136402386</c:v>
                </c:pt>
                <c:pt idx="180">
                  <c:v>129.35432651321398</c:v>
                </c:pt>
                <c:pt idx="181">
                  <c:v>137.08459079283887</c:v>
                </c:pt>
                <c:pt idx="182">
                  <c:v>144.90181159420288</c:v>
                </c:pt>
                <c:pt idx="183">
                  <c:v>155.2666027280477</c:v>
                </c:pt>
                <c:pt idx="184">
                  <c:v>164.38695652173914</c:v>
                </c:pt>
                <c:pt idx="185">
                  <c:v>171.70434782608697</c:v>
                </c:pt>
                <c:pt idx="186">
                  <c:v>180.26956521739129</c:v>
                </c:pt>
                <c:pt idx="187">
                  <c:v>184.04166666666666</c:v>
                </c:pt>
                <c:pt idx="188">
                  <c:v>189.82083333333333</c:v>
                </c:pt>
                <c:pt idx="189">
                  <c:v>196.5958333333333</c:v>
                </c:pt>
                <c:pt idx="190">
                  <c:v>204.6875</c:v>
                </c:pt>
                <c:pt idx="191">
                  <c:v>216.09166666666667</c:v>
                </c:pt>
                <c:pt idx="192">
                  <c:v>231.67916666666665</c:v>
                </c:pt>
                <c:pt idx="193">
                  <c:v>252.17499999999998</c:v>
                </c:pt>
                <c:pt idx="194">
                  <c:v>267.16000000000003</c:v>
                </c:pt>
                <c:pt idx="195">
                  <c:v>292.30399999999997</c:v>
                </c:pt>
                <c:pt idx="196">
                  <c:v>317.22800000000001</c:v>
                </c:pt>
                <c:pt idx="197">
                  <c:v>335.31199999999995</c:v>
                </c:pt>
                <c:pt idx="198">
                  <c:v>349.24800000000005</c:v>
                </c:pt>
                <c:pt idx="199">
                  <c:v>361.34</c:v>
                </c:pt>
                <c:pt idx="200">
                  <c:v>367.99199999999996</c:v>
                </c:pt>
                <c:pt idx="201">
                  <c:v>371.95599999999996</c:v>
                </c:pt>
                <c:pt idx="202">
                  <c:v>368.58076923076925</c:v>
                </c:pt>
                <c:pt idx="203">
                  <c:v>372.4153846153846</c:v>
                </c:pt>
                <c:pt idx="204">
                  <c:v>379.43461538461537</c:v>
                </c:pt>
                <c:pt idx="205">
                  <c:v>390.19230769230768</c:v>
                </c:pt>
                <c:pt idx="206">
                  <c:v>398.61538461538464</c:v>
                </c:pt>
                <c:pt idx="207">
                  <c:v>403.53846153846155</c:v>
                </c:pt>
                <c:pt idx="208">
                  <c:v>403.61538461538464</c:v>
                </c:pt>
                <c:pt idx="209">
                  <c:v>403.76923076923077</c:v>
                </c:pt>
                <c:pt idx="210">
                  <c:v>405.23076923076923</c:v>
                </c:pt>
                <c:pt idx="211">
                  <c:v>417.76</c:v>
                </c:pt>
                <c:pt idx="212">
                  <c:v>422.76</c:v>
                </c:pt>
                <c:pt idx="213">
                  <c:v>428.4</c:v>
                </c:pt>
                <c:pt idx="214">
                  <c:v>438.56</c:v>
                </c:pt>
                <c:pt idx="215">
                  <c:v>448.88</c:v>
                </c:pt>
                <c:pt idx="216">
                  <c:v>453.24</c:v>
                </c:pt>
                <c:pt idx="217">
                  <c:v>451.76</c:v>
                </c:pt>
                <c:pt idx="218">
                  <c:v>446.02800000000002</c:v>
                </c:pt>
                <c:pt idx="219">
                  <c:v>439.00800000000004</c:v>
                </c:pt>
                <c:pt idx="220">
                  <c:v>427.44800000000004</c:v>
                </c:pt>
                <c:pt idx="221">
                  <c:v>413.95384615384614</c:v>
                </c:pt>
                <c:pt idx="222">
                  <c:v>402.823076923077</c:v>
                </c:pt>
                <c:pt idx="223">
                  <c:v>387.68461538461537</c:v>
                </c:pt>
                <c:pt idx="224">
                  <c:v>371.52592592592595</c:v>
                </c:pt>
                <c:pt idx="225">
                  <c:v>359.6444444444445</c:v>
                </c:pt>
                <c:pt idx="226">
                  <c:v>347.86666666666667</c:v>
                </c:pt>
                <c:pt idx="227">
                  <c:v>337.90740740740739</c:v>
                </c:pt>
                <c:pt idx="228">
                  <c:v>328.58518518518514</c:v>
                </c:pt>
                <c:pt idx="229">
                  <c:v>317.77037037037036</c:v>
                </c:pt>
                <c:pt idx="230">
                  <c:v>307.55185185185184</c:v>
                </c:pt>
                <c:pt idx="231">
                  <c:v>296.12592592592591</c:v>
                </c:pt>
                <c:pt idx="232">
                  <c:v>284.43461538461537</c:v>
                </c:pt>
                <c:pt idx="233">
                  <c:v>274.12307692307695</c:v>
                </c:pt>
                <c:pt idx="234">
                  <c:v>253.97777777777779</c:v>
                </c:pt>
                <c:pt idx="235">
                  <c:v>241.67407407407404</c:v>
                </c:pt>
                <c:pt idx="236">
                  <c:v>228.77037037037039</c:v>
                </c:pt>
                <c:pt idx="237">
                  <c:v>217.37407407407409</c:v>
                </c:pt>
                <c:pt idx="238">
                  <c:v>206.03903703703705</c:v>
                </c:pt>
                <c:pt idx="239">
                  <c:v>197.13819444444445</c:v>
                </c:pt>
                <c:pt idx="240">
                  <c:v>187.55957407407408</c:v>
                </c:pt>
                <c:pt idx="241">
                  <c:v>177.09947222222223</c:v>
                </c:pt>
                <c:pt idx="242">
                  <c:v>168.70974074074076</c:v>
                </c:pt>
                <c:pt idx="243">
                  <c:v>160.63482407407409</c:v>
                </c:pt>
                <c:pt idx="244">
                  <c:v>152.51175925925926</c:v>
                </c:pt>
                <c:pt idx="245">
                  <c:v>144.61091666666667</c:v>
                </c:pt>
                <c:pt idx="246">
                  <c:v>137.32982716049381</c:v>
                </c:pt>
                <c:pt idx="247">
                  <c:v>130.41264759941947</c:v>
                </c:pt>
                <c:pt idx="248">
                  <c:v>122.96788804095122</c:v>
                </c:pt>
                <c:pt idx="249">
                  <c:v>116.66134998520209</c:v>
                </c:pt>
                <c:pt idx="250">
                  <c:v>110.47890570019918</c:v>
                </c:pt>
                <c:pt idx="251">
                  <c:v>104.40264388454759</c:v>
                </c:pt>
                <c:pt idx="252">
                  <c:v>96.927416626384158</c:v>
                </c:pt>
                <c:pt idx="253">
                  <c:v>91.22133320924452</c:v>
                </c:pt>
                <c:pt idx="254">
                  <c:v>87.181318791170298</c:v>
                </c:pt>
                <c:pt idx="255">
                  <c:v>82.500342127693244</c:v>
                </c:pt>
                <c:pt idx="256">
                  <c:v>78.164199364741762</c:v>
                </c:pt>
                <c:pt idx="257">
                  <c:v>74.19120619533733</c:v>
                </c:pt>
                <c:pt idx="258">
                  <c:v>70.690603552119327</c:v>
                </c:pt>
                <c:pt idx="259">
                  <c:v>67.503199726561775</c:v>
                </c:pt>
                <c:pt idx="260">
                  <c:v>65.302809939884014</c:v>
                </c:pt>
                <c:pt idx="261">
                  <c:v>62.14430310492552</c:v>
                </c:pt>
                <c:pt idx="262">
                  <c:v>59.241606204488491</c:v>
                </c:pt>
                <c:pt idx="263">
                  <c:v>57.082461059421341</c:v>
                </c:pt>
                <c:pt idx="264">
                  <c:v>53.922468136605715</c:v>
                </c:pt>
                <c:pt idx="265">
                  <c:v>50.936876036592984</c:v>
                </c:pt>
                <c:pt idx="266">
                  <c:v>49.116638312791956</c:v>
                </c:pt>
                <c:pt idx="267">
                  <c:v>47.902957332646722</c:v>
                </c:pt>
                <c:pt idx="268">
                  <c:v>45.421846222564426</c:v>
                </c:pt>
                <c:pt idx="269">
                  <c:v>43.495451981790438</c:v>
                </c:pt>
                <c:pt idx="270">
                  <c:v>43.200615141693127</c:v>
                </c:pt>
                <c:pt idx="271">
                  <c:v>40.233657455557534</c:v>
                </c:pt>
                <c:pt idx="272">
                  <c:v>38.690685014104375</c:v>
                </c:pt>
                <c:pt idx="273">
                  <c:v>37.168000000000013</c:v>
                </c:pt>
                <c:pt idx="274">
                  <c:v>35.044000000000004</c:v>
                </c:pt>
                <c:pt idx="275">
                  <c:v>32.892000000000003</c:v>
                </c:pt>
                <c:pt idx="276">
                  <c:v>31.793325373838744</c:v>
                </c:pt>
                <c:pt idx="277">
                  <c:v>29.706457082596472</c:v>
                </c:pt>
                <c:pt idx="278">
                  <c:v>28.556590335460506</c:v>
                </c:pt>
                <c:pt idx="279">
                  <c:v>27.168915229903774</c:v>
                </c:pt>
                <c:pt idx="280">
                  <c:v>26.219451469982253</c:v>
                </c:pt>
                <c:pt idx="281">
                  <c:v>24.710411827868612</c:v>
                </c:pt>
                <c:pt idx="282">
                  <c:v>23.269337713317373</c:v>
                </c:pt>
                <c:pt idx="283">
                  <c:v>22.022678209761875</c:v>
                </c:pt>
                <c:pt idx="284">
                  <c:v>21.437797660201841</c:v>
                </c:pt>
                <c:pt idx="285">
                  <c:v>20.389000669973871</c:v>
                </c:pt>
                <c:pt idx="286">
                  <c:v>19.303373529877476</c:v>
                </c:pt>
                <c:pt idx="287">
                  <c:v>18.616732154496241</c:v>
                </c:pt>
                <c:pt idx="288">
                  <c:v>17.823842691229878</c:v>
                </c:pt>
                <c:pt idx="289">
                  <c:v>16.584106282279517</c:v>
                </c:pt>
                <c:pt idx="290">
                  <c:v>15.850074247477487</c:v>
                </c:pt>
                <c:pt idx="291">
                  <c:v>15.444102714612763</c:v>
                </c:pt>
                <c:pt idx="292">
                  <c:v>14.938279275505653</c:v>
                </c:pt>
                <c:pt idx="293">
                  <c:v>14.359966111275417</c:v>
                </c:pt>
                <c:pt idx="294">
                  <c:v>13.290320908808795</c:v>
                </c:pt>
                <c:pt idx="295">
                  <c:v>12.588109888508166</c:v>
                </c:pt>
                <c:pt idx="296">
                  <c:v>11.965624574032363</c:v>
                </c:pt>
                <c:pt idx="297">
                  <c:v>11.425482408574673</c:v>
                </c:pt>
                <c:pt idx="298">
                  <c:v>10.785095703600131</c:v>
                </c:pt>
                <c:pt idx="299">
                  <c:v>10.19517937563516</c:v>
                </c:pt>
                <c:pt idx="300">
                  <c:v>9.815390793900626</c:v>
                </c:pt>
                <c:pt idx="301">
                  <c:v>9.5849996603364946</c:v>
                </c:pt>
                <c:pt idx="302">
                  <c:v>9.2302716691774851</c:v>
                </c:pt>
                <c:pt idx="303">
                  <c:v>8.8314188030621068</c:v>
                </c:pt>
                <c:pt idx="304">
                  <c:v>8.5965072751855764</c:v>
                </c:pt>
                <c:pt idx="305">
                  <c:v>8.2547576727061571</c:v>
                </c:pt>
                <c:pt idx="306">
                  <c:v>8.0924545159775345</c:v>
                </c:pt>
                <c:pt idx="307">
                  <c:v>7.8884216170007386</c:v>
                </c:pt>
                <c:pt idx="308">
                  <c:v>7.5455848671982624</c:v>
                </c:pt>
                <c:pt idx="309">
                  <c:v>7.3486223680324789</c:v>
                </c:pt>
                <c:pt idx="310">
                  <c:v>7.2122235745834731</c:v>
                </c:pt>
                <c:pt idx="311">
                  <c:v>7.099783483657796</c:v>
                </c:pt>
                <c:pt idx="312">
                  <c:v>6.8699231260723419</c:v>
                </c:pt>
                <c:pt idx="313">
                  <c:v>6.6412711094575503</c:v>
                </c:pt>
                <c:pt idx="314">
                  <c:v>6.6238695652173893</c:v>
                </c:pt>
                <c:pt idx="315">
                  <c:v>6.44895652173913</c:v>
                </c:pt>
                <c:pt idx="316">
                  <c:v>6.3443043478260872</c:v>
                </c:pt>
                <c:pt idx="317">
                  <c:v>6.0652608695652175</c:v>
                </c:pt>
                <c:pt idx="318">
                  <c:v>5.9230869565217406</c:v>
                </c:pt>
                <c:pt idx="319">
                  <c:v>5.6843913043478258</c:v>
                </c:pt>
                <c:pt idx="320">
                  <c:v>5.5068636363636365</c:v>
                </c:pt>
                <c:pt idx="321">
                  <c:v>5.503636363636363</c:v>
                </c:pt>
                <c:pt idx="322">
                  <c:v>5.4328695652173913</c:v>
                </c:pt>
                <c:pt idx="323">
                  <c:v>5.0963768115942027</c:v>
                </c:pt>
                <c:pt idx="324">
                  <c:v>4.9248405797101462</c:v>
                </c:pt>
                <c:pt idx="325">
                  <c:v>4.7916086956521733</c:v>
                </c:pt>
                <c:pt idx="326">
                  <c:v>4.6354027777777773</c:v>
                </c:pt>
                <c:pt idx="327">
                  <c:v>4.7043472222222222</c:v>
                </c:pt>
                <c:pt idx="328">
                  <c:v>4.6228749999999996</c:v>
                </c:pt>
                <c:pt idx="329">
                  <c:v>4.5795217391304348</c:v>
                </c:pt>
                <c:pt idx="330">
                  <c:v>4.5240434782608698</c:v>
                </c:pt>
                <c:pt idx="331">
                  <c:v>4.4719130434782617</c:v>
                </c:pt>
                <c:pt idx="332">
                  <c:v>4.3827826086956527</c:v>
                </c:pt>
                <c:pt idx="333">
                  <c:v>4.4195454545454549</c:v>
                </c:pt>
                <c:pt idx="334">
                  <c:v>4.2786363636363633</c:v>
                </c:pt>
                <c:pt idx="335">
                  <c:v>4.1334090909090904</c:v>
                </c:pt>
                <c:pt idx="336">
                  <c:v>3.964999999999999</c:v>
                </c:pt>
                <c:pt idx="337">
                  <c:v>3.8409090909090908</c:v>
                </c:pt>
                <c:pt idx="338">
                  <c:v>3.9950000000000001</c:v>
                </c:pt>
                <c:pt idx="339">
                  <c:v>3.922727272727272</c:v>
                </c:pt>
                <c:pt idx="340">
                  <c:v>3.6922727272727274</c:v>
                </c:pt>
                <c:pt idx="341">
                  <c:v>3.7045454545454546</c:v>
                </c:pt>
                <c:pt idx="342">
                  <c:v>3.5627272727272725</c:v>
                </c:pt>
                <c:pt idx="343">
                  <c:v>3.4240909090909089</c:v>
                </c:pt>
                <c:pt idx="344">
                  <c:v>3.419090909090909</c:v>
                </c:pt>
                <c:pt idx="345">
                  <c:v>3.5582727272727284</c:v>
                </c:pt>
                <c:pt idx="346">
                  <c:v>3.0677142857142856</c:v>
                </c:pt>
                <c:pt idx="347">
                  <c:v>2.977380952380952</c:v>
                </c:pt>
                <c:pt idx="348">
                  <c:v>2.9317619047619048</c:v>
                </c:pt>
                <c:pt idx="349">
                  <c:v>2.8970952380952379</c:v>
                </c:pt>
                <c:pt idx="350">
                  <c:v>2.8426666666666667</c:v>
                </c:pt>
                <c:pt idx="351">
                  <c:v>2.7545238095238092</c:v>
                </c:pt>
                <c:pt idx="352">
                  <c:v>2.7133333333333334</c:v>
                </c:pt>
                <c:pt idx="353">
                  <c:v>2.6028571428571432</c:v>
                </c:pt>
                <c:pt idx="354">
                  <c:v>2.5804761904761904</c:v>
                </c:pt>
                <c:pt idx="355">
                  <c:v>2.5638571428571426</c:v>
                </c:pt>
                <c:pt idx="356">
                  <c:v>2.5012380952380955</c:v>
                </c:pt>
                <c:pt idx="357">
                  <c:v>2.4804761904761903</c:v>
                </c:pt>
                <c:pt idx="358">
                  <c:v>2.4256666666666664</c:v>
                </c:pt>
                <c:pt idx="359">
                  <c:v>2.3373636363636359</c:v>
                </c:pt>
                <c:pt idx="360">
                  <c:v>2.2747272727272727</c:v>
                </c:pt>
                <c:pt idx="361">
                  <c:v>2.2763809523809519</c:v>
                </c:pt>
                <c:pt idx="362">
                  <c:v>2.2803809523809524</c:v>
                </c:pt>
                <c:pt idx="363">
                  <c:v>2.2050000000000005</c:v>
                </c:pt>
                <c:pt idx="364">
                  <c:v>2.1506190476190477</c:v>
                </c:pt>
                <c:pt idx="365">
                  <c:v>1.8966666666666667</c:v>
                </c:pt>
              </c:numCache>
            </c:numRef>
          </c:val>
          <c:smooth val="0"/>
          <c:extLst>
            <c:ext xmlns:c16="http://schemas.microsoft.com/office/drawing/2014/chart" uri="{C3380CC4-5D6E-409C-BE32-E72D297353CC}">
              <c16:uniqueId val="{00000000-84C9-47EE-8325-101EBE4752D2}"/>
            </c:ext>
          </c:extLst>
        </c:ser>
        <c:ser>
          <c:idx val="1"/>
          <c:order val="1"/>
          <c:tx>
            <c:strRef>
              <c:f>'Ark1'!$D$2</c:f>
              <c:strCache>
                <c:ptCount val="1"/>
                <c:pt idx="0">
                  <c:v>Middel 2003-2019</c:v>
                </c:pt>
              </c:strCache>
            </c:strRef>
          </c:tx>
          <c:spPr>
            <a:ln w="28575" cap="rnd">
              <a:solidFill>
                <a:schemeClr val="accent2"/>
              </a:solidFill>
              <a:round/>
            </a:ln>
            <a:effectLst/>
          </c:spPr>
          <c:marker>
            <c:symbol val="none"/>
          </c:marker>
          <c:cat>
            <c:multiLvlStrRef>
              <c:f>'Ark1'!$A$3:$B$368</c:f>
              <c:multiLvlStrCache>
                <c:ptCount val="366"/>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lvl>
                <c:lvl>
                  <c:pt idx="0">
                    <c:v>01-jan</c:v>
                  </c:pt>
                  <c:pt idx="1">
                    <c:v>02-jan</c:v>
                  </c:pt>
                  <c:pt idx="2">
                    <c:v>03-jan</c:v>
                  </c:pt>
                  <c:pt idx="3">
                    <c:v>04-jan</c:v>
                  </c:pt>
                  <c:pt idx="4">
                    <c:v>05-jan</c:v>
                  </c:pt>
                  <c:pt idx="5">
                    <c:v>06-jan</c:v>
                  </c:pt>
                  <c:pt idx="6">
                    <c:v>07-jan</c:v>
                  </c:pt>
                  <c:pt idx="7">
                    <c:v>08-jan</c:v>
                  </c:pt>
                  <c:pt idx="8">
                    <c:v>09-jan</c:v>
                  </c:pt>
                  <c:pt idx="9">
                    <c:v>10-jan</c:v>
                  </c:pt>
                  <c:pt idx="10">
                    <c:v>11-jan</c:v>
                  </c:pt>
                  <c:pt idx="11">
                    <c:v>12-jan</c:v>
                  </c:pt>
                  <c:pt idx="12">
                    <c:v>13-jan</c:v>
                  </c:pt>
                  <c:pt idx="13">
                    <c:v>14-jan</c:v>
                  </c:pt>
                  <c:pt idx="14">
                    <c:v>15-jan</c:v>
                  </c:pt>
                  <c:pt idx="15">
                    <c:v>16-jan</c:v>
                  </c:pt>
                  <c:pt idx="16">
                    <c:v>17-jan</c:v>
                  </c:pt>
                  <c:pt idx="17">
                    <c:v>18-jan</c:v>
                  </c:pt>
                  <c:pt idx="18">
                    <c:v>19-jan</c:v>
                  </c:pt>
                  <c:pt idx="19">
                    <c:v>20-jan</c:v>
                  </c:pt>
                  <c:pt idx="20">
                    <c:v>21-jan</c:v>
                  </c:pt>
                  <c:pt idx="21">
                    <c:v>22-jan</c:v>
                  </c:pt>
                  <c:pt idx="22">
                    <c:v>23-jan</c:v>
                  </c:pt>
                  <c:pt idx="23">
                    <c:v>24-jan</c:v>
                  </c:pt>
                  <c:pt idx="24">
                    <c:v>25-jan</c:v>
                  </c:pt>
                  <c:pt idx="25">
                    <c:v>26-jan</c:v>
                  </c:pt>
                  <c:pt idx="26">
                    <c:v>27-jan</c:v>
                  </c:pt>
                  <c:pt idx="27">
                    <c:v>28-jan</c:v>
                  </c:pt>
                  <c:pt idx="28">
                    <c:v>29-jan</c:v>
                  </c:pt>
                  <c:pt idx="29">
                    <c:v>30-jan</c:v>
                  </c:pt>
                  <c:pt idx="30">
                    <c:v>31-jan</c:v>
                  </c:pt>
                  <c:pt idx="31">
                    <c:v>01-feb</c:v>
                  </c:pt>
                  <c:pt idx="32">
                    <c:v>02-feb</c:v>
                  </c:pt>
                  <c:pt idx="33">
                    <c:v>03-feb</c:v>
                  </c:pt>
                  <c:pt idx="34">
                    <c:v>04-feb</c:v>
                  </c:pt>
                  <c:pt idx="35">
                    <c:v>05-feb</c:v>
                  </c:pt>
                  <c:pt idx="36">
                    <c:v>06-feb</c:v>
                  </c:pt>
                  <c:pt idx="37">
                    <c:v>07-feb</c:v>
                  </c:pt>
                  <c:pt idx="38">
                    <c:v>08-feb</c:v>
                  </c:pt>
                  <c:pt idx="39">
                    <c:v>09-feb</c:v>
                  </c:pt>
                  <c:pt idx="40">
                    <c:v>10-feb</c:v>
                  </c:pt>
                  <c:pt idx="41">
                    <c:v>11-feb</c:v>
                  </c:pt>
                  <c:pt idx="42">
                    <c:v>12-feb</c:v>
                  </c:pt>
                  <c:pt idx="43">
                    <c:v>13-feb</c:v>
                  </c:pt>
                  <c:pt idx="44">
                    <c:v>14-feb</c:v>
                  </c:pt>
                  <c:pt idx="45">
                    <c:v>15-feb</c:v>
                  </c:pt>
                  <c:pt idx="46">
                    <c:v>16-feb</c:v>
                  </c:pt>
                  <c:pt idx="47">
                    <c:v>17-feb</c:v>
                  </c:pt>
                  <c:pt idx="48">
                    <c:v>18-feb</c:v>
                  </c:pt>
                  <c:pt idx="49">
                    <c:v>19-feb</c:v>
                  </c:pt>
                  <c:pt idx="50">
                    <c:v>20-feb</c:v>
                  </c:pt>
                  <c:pt idx="51">
                    <c:v>21-feb</c:v>
                  </c:pt>
                  <c:pt idx="52">
                    <c:v>22-feb</c:v>
                  </c:pt>
                  <c:pt idx="53">
                    <c:v>23-feb</c:v>
                  </c:pt>
                  <c:pt idx="54">
                    <c:v>24-feb</c:v>
                  </c:pt>
                  <c:pt idx="55">
                    <c:v>25-feb</c:v>
                  </c:pt>
                  <c:pt idx="56">
                    <c:v>26-feb</c:v>
                  </c:pt>
                  <c:pt idx="57">
                    <c:v>27-feb</c:v>
                  </c:pt>
                  <c:pt idx="58">
                    <c:v>28-feb</c:v>
                  </c:pt>
                  <c:pt idx="59">
                    <c:v>01-mar</c:v>
                  </c:pt>
                  <c:pt idx="60">
                    <c:v>02-mar</c:v>
                  </c:pt>
                  <c:pt idx="61">
                    <c:v>03-mar</c:v>
                  </c:pt>
                  <c:pt idx="62">
                    <c:v>04-mar</c:v>
                  </c:pt>
                  <c:pt idx="63">
                    <c:v>05-mar</c:v>
                  </c:pt>
                  <c:pt idx="64">
                    <c:v>06-mar</c:v>
                  </c:pt>
                  <c:pt idx="65">
                    <c:v>07-mar</c:v>
                  </c:pt>
                  <c:pt idx="66">
                    <c:v>08-mar</c:v>
                  </c:pt>
                  <c:pt idx="67">
                    <c:v>09-mar</c:v>
                  </c:pt>
                  <c:pt idx="68">
                    <c:v>10-mar</c:v>
                  </c:pt>
                  <c:pt idx="69">
                    <c:v>11-mar</c:v>
                  </c:pt>
                  <c:pt idx="70">
                    <c:v>12-mar</c:v>
                  </c:pt>
                  <c:pt idx="71">
                    <c:v>13-mar</c:v>
                  </c:pt>
                  <c:pt idx="72">
                    <c:v>14-mar</c:v>
                  </c:pt>
                  <c:pt idx="73">
                    <c:v>15-mar</c:v>
                  </c:pt>
                  <c:pt idx="74">
                    <c:v>16-mar</c:v>
                  </c:pt>
                  <c:pt idx="75">
                    <c:v>17-mar</c:v>
                  </c:pt>
                  <c:pt idx="76">
                    <c:v>18-mar</c:v>
                  </c:pt>
                  <c:pt idx="77">
                    <c:v>19-mar</c:v>
                  </c:pt>
                  <c:pt idx="78">
                    <c:v>20-mar</c:v>
                  </c:pt>
                  <c:pt idx="79">
                    <c:v>21-mar</c:v>
                  </c:pt>
                  <c:pt idx="80">
                    <c:v>22-mar</c:v>
                  </c:pt>
                  <c:pt idx="81">
                    <c:v>23-mar</c:v>
                  </c:pt>
                  <c:pt idx="82">
                    <c:v>24-mar</c:v>
                  </c:pt>
                  <c:pt idx="83">
                    <c:v>25-mar</c:v>
                  </c:pt>
                  <c:pt idx="84">
                    <c:v>26-mar</c:v>
                  </c:pt>
                  <c:pt idx="85">
                    <c:v>27-mar</c:v>
                  </c:pt>
                  <c:pt idx="86">
                    <c:v>28-mar</c:v>
                  </c:pt>
                  <c:pt idx="87">
                    <c:v>29-mar</c:v>
                  </c:pt>
                  <c:pt idx="88">
                    <c:v>30-mar</c:v>
                  </c:pt>
                  <c:pt idx="89">
                    <c:v>31-mar</c:v>
                  </c:pt>
                  <c:pt idx="90">
                    <c:v>01-apr</c:v>
                  </c:pt>
                  <c:pt idx="91">
                    <c:v>02-apr</c:v>
                  </c:pt>
                  <c:pt idx="92">
                    <c:v>03-apr</c:v>
                  </c:pt>
                  <c:pt idx="93">
                    <c:v>04-apr</c:v>
                  </c:pt>
                  <c:pt idx="94">
                    <c:v>05-apr</c:v>
                  </c:pt>
                  <c:pt idx="95">
                    <c:v>06-apr</c:v>
                  </c:pt>
                  <c:pt idx="96">
                    <c:v>07-apr</c:v>
                  </c:pt>
                  <c:pt idx="97">
                    <c:v>08-apr</c:v>
                  </c:pt>
                  <c:pt idx="98">
                    <c:v>09-apr</c:v>
                  </c:pt>
                  <c:pt idx="99">
                    <c:v>10-apr</c:v>
                  </c:pt>
                  <c:pt idx="100">
                    <c:v>11-apr</c:v>
                  </c:pt>
                  <c:pt idx="101">
                    <c:v>12-apr</c:v>
                  </c:pt>
                  <c:pt idx="102">
                    <c:v>13-apr</c:v>
                  </c:pt>
                  <c:pt idx="103">
                    <c:v>14-apr</c:v>
                  </c:pt>
                  <c:pt idx="104">
                    <c:v>15-apr</c:v>
                  </c:pt>
                  <c:pt idx="105">
                    <c:v>16-apr</c:v>
                  </c:pt>
                  <c:pt idx="106">
                    <c:v>17-apr</c:v>
                  </c:pt>
                  <c:pt idx="107">
                    <c:v>18-apr</c:v>
                  </c:pt>
                  <c:pt idx="108">
                    <c:v>19-apr</c:v>
                  </c:pt>
                  <c:pt idx="109">
                    <c:v>20-apr</c:v>
                  </c:pt>
                  <c:pt idx="110">
                    <c:v>21-apr</c:v>
                  </c:pt>
                  <c:pt idx="111">
                    <c:v>22-apr</c:v>
                  </c:pt>
                  <c:pt idx="112">
                    <c:v>23-apr</c:v>
                  </c:pt>
                  <c:pt idx="113">
                    <c:v>24-apr</c:v>
                  </c:pt>
                  <c:pt idx="114">
                    <c:v>25-apr</c:v>
                  </c:pt>
                  <c:pt idx="115">
                    <c:v>26-apr</c:v>
                  </c:pt>
                  <c:pt idx="116">
                    <c:v>27-apr</c:v>
                  </c:pt>
                  <c:pt idx="117">
                    <c:v>28-apr</c:v>
                  </c:pt>
                  <c:pt idx="118">
                    <c:v>29-apr</c:v>
                  </c:pt>
                  <c:pt idx="119">
                    <c:v>30-apr</c:v>
                  </c:pt>
                  <c:pt idx="120">
                    <c:v>01-maj</c:v>
                  </c:pt>
                  <c:pt idx="121">
                    <c:v>02-maj</c:v>
                  </c:pt>
                  <c:pt idx="122">
                    <c:v>03-maj</c:v>
                  </c:pt>
                  <c:pt idx="123">
                    <c:v>04-maj</c:v>
                  </c:pt>
                  <c:pt idx="124">
                    <c:v>05-maj</c:v>
                  </c:pt>
                  <c:pt idx="125">
                    <c:v>06-maj</c:v>
                  </c:pt>
                  <c:pt idx="126">
                    <c:v>07-maj</c:v>
                  </c:pt>
                  <c:pt idx="127">
                    <c:v>08-maj</c:v>
                  </c:pt>
                  <c:pt idx="128">
                    <c:v>09-maj</c:v>
                  </c:pt>
                  <c:pt idx="129">
                    <c:v>10-maj</c:v>
                  </c:pt>
                  <c:pt idx="130">
                    <c:v>11-maj</c:v>
                  </c:pt>
                  <c:pt idx="131">
                    <c:v>12-maj</c:v>
                  </c:pt>
                  <c:pt idx="132">
                    <c:v>13-maj</c:v>
                  </c:pt>
                  <c:pt idx="133">
                    <c:v>14-maj</c:v>
                  </c:pt>
                  <c:pt idx="134">
                    <c:v>15-maj</c:v>
                  </c:pt>
                  <c:pt idx="135">
                    <c:v>16-maj</c:v>
                  </c:pt>
                  <c:pt idx="136">
                    <c:v>17-maj</c:v>
                  </c:pt>
                  <c:pt idx="137">
                    <c:v>18-maj</c:v>
                  </c:pt>
                  <c:pt idx="138">
                    <c:v>19-maj</c:v>
                  </c:pt>
                  <c:pt idx="139">
                    <c:v>20-maj</c:v>
                  </c:pt>
                  <c:pt idx="140">
                    <c:v>21-maj</c:v>
                  </c:pt>
                  <c:pt idx="141">
                    <c:v>22-maj</c:v>
                  </c:pt>
                  <c:pt idx="142">
                    <c:v>23-maj</c:v>
                  </c:pt>
                  <c:pt idx="143">
                    <c:v>24-maj</c:v>
                  </c:pt>
                  <c:pt idx="144">
                    <c:v>25-maj</c:v>
                  </c:pt>
                  <c:pt idx="145">
                    <c:v>26-maj</c:v>
                  </c:pt>
                  <c:pt idx="146">
                    <c:v>27-maj</c:v>
                  </c:pt>
                  <c:pt idx="147">
                    <c:v>28-maj</c:v>
                  </c:pt>
                  <c:pt idx="148">
                    <c:v>29-maj</c:v>
                  </c:pt>
                  <c:pt idx="149">
                    <c:v>30-maj</c:v>
                  </c:pt>
                  <c:pt idx="150">
                    <c:v>31-maj</c:v>
                  </c:pt>
                  <c:pt idx="151">
                    <c:v>01-jun</c:v>
                  </c:pt>
                  <c:pt idx="152">
                    <c:v>02-jun</c:v>
                  </c:pt>
                  <c:pt idx="153">
                    <c:v>03-jun</c:v>
                  </c:pt>
                  <c:pt idx="154">
                    <c:v>04-jun</c:v>
                  </c:pt>
                  <c:pt idx="155">
                    <c:v>05-jun</c:v>
                  </c:pt>
                  <c:pt idx="156">
                    <c:v>06-jun</c:v>
                  </c:pt>
                  <c:pt idx="157">
                    <c:v>07-jun</c:v>
                  </c:pt>
                  <c:pt idx="158">
                    <c:v>08-jun</c:v>
                  </c:pt>
                  <c:pt idx="159">
                    <c:v>09-jun</c:v>
                  </c:pt>
                  <c:pt idx="160">
                    <c:v>10-jun</c:v>
                  </c:pt>
                  <c:pt idx="161">
                    <c:v>11-jun</c:v>
                  </c:pt>
                  <c:pt idx="162">
                    <c:v>12-jun</c:v>
                  </c:pt>
                  <c:pt idx="163">
                    <c:v>13-jun</c:v>
                  </c:pt>
                  <c:pt idx="164">
                    <c:v>14-jun</c:v>
                  </c:pt>
                  <c:pt idx="165">
                    <c:v>15-jun</c:v>
                  </c:pt>
                  <c:pt idx="166">
                    <c:v>16-jun</c:v>
                  </c:pt>
                  <c:pt idx="167">
                    <c:v>17-jun</c:v>
                  </c:pt>
                  <c:pt idx="168">
                    <c:v>18-jun</c:v>
                  </c:pt>
                  <c:pt idx="169">
                    <c:v>19-jun</c:v>
                  </c:pt>
                  <c:pt idx="170">
                    <c:v>20-jun</c:v>
                  </c:pt>
                  <c:pt idx="171">
                    <c:v>21-jun</c:v>
                  </c:pt>
                  <c:pt idx="172">
                    <c:v>22-jun</c:v>
                  </c:pt>
                  <c:pt idx="173">
                    <c:v>23-jun</c:v>
                  </c:pt>
                  <c:pt idx="174">
                    <c:v>24-jun</c:v>
                  </c:pt>
                  <c:pt idx="175">
                    <c:v>25-jun</c:v>
                  </c:pt>
                  <c:pt idx="176">
                    <c:v>26-jun</c:v>
                  </c:pt>
                  <c:pt idx="177">
                    <c:v>27-jun</c:v>
                  </c:pt>
                  <c:pt idx="178">
                    <c:v>28-jun</c:v>
                  </c:pt>
                  <c:pt idx="179">
                    <c:v>29-jun</c:v>
                  </c:pt>
                  <c:pt idx="180">
                    <c:v>30-jun</c:v>
                  </c:pt>
                  <c:pt idx="181">
                    <c:v>01-jul</c:v>
                  </c:pt>
                  <c:pt idx="182">
                    <c:v>02-jul</c:v>
                  </c:pt>
                  <c:pt idx="183">
                    <c:v>03-jul</c:v>
                  </c:pt>
                  <c:pt idx="184">
                    <c:v>04-jul</c:v>
                  </c:pt>
                  <c:pt idx="185">
                    <c:v>05-jul</c:v>
                  </c:pt>
                  <c:pt idx="186">
                    <c:v>06-jul</c:v>
                  </c:pt>
                  <c:pt idx="187">
                    <c:v>07-jul</c:v>
                  </c:pt>
                  <c:pt idx="188">
                    <c:v>08-jul</c:v>
                  </c:pt>
                  <c:pt idx="189">
                    <c:v>09-jul</c:v>
                  </c:pt>
                  <c:pt idx="190">
                    <c:v>10-jul</c:v>
                  </c:pt>
                  <c:pt idx="191">
                    <c:v>11-jul</c:v>
                  </c:pt>
                  <c:pt idx="192">
                    <c:v>12-jul</c:v>
                  </c:pt>
                  <c:pt idx="193">
                    <c:v>13-jul</c:v>
                  </c:pt>
                  <c:pt idx="194">
                    <c:v>14-jul</c:v>
                  </c:pt>
                  <c:pt idx="195">
                    <c:v>15-jul</c:v>
                  </c:pt>
                  <c:pt idx="196">
                    <c:v>16-jul</c:v>
                  </c:pt>
                  <c:pt idx="197">
                    <c:v>17-jul</c:v>
                  </c:pt>
                  <c:pt idx="198">
                    <c:v>18-jul</c:v>
                  </c:pt>
                  <c:pt idx="199">
                    <c:v>19-jul</c:v>
                  </c:pt>
                  <c:pt idx="200">
                    <c:v>20-jul</c:v>
                  </c:pt>
                  <c:pt idx="201">
                    <c:v>21-jul</c:v>
                  </c:pt>
                  <c:pt idx="202">
                    <c:v>22-jul</c:v>
                  </c:pt>
                  <c:pt idx="203">
                    <c:v>23-jul</c:v>
                  </c:pt>
                  <c:pt idx="204">
                    <c:v>24-jul</c:v>
                  </c:pt>
                  <c:pt idx="205">
                    <c:v>25-jul</c:v>
                  </c:pt>
                  <c:pt idx="206">
                    <c:v>26-jul</c:v>
                  </c:pt>
                  <c:pt idx="207">
                    <c:v>27-jul</c:v>
                  </c:pt>
                  <c:pt idx="208">
                    <c:v>28-jul</c:v>
                  </c:pt>
                  <c:pt idx="209">
                    <c:v>29-jul</c:v>
                  </c:pt>
                  <c:pt idx="210">
                    <c:v>30-jul</c:v>
                  </c:pt>
                  <c:pt idx="211">
                    <c:v>31-jul</c:v>
                  </c:pt>
                  <c:pt idx="212">
                    <c:v>01-aug</c:v>
                  </c:pt>
                  <c:pt idx="213">
                    <c:v>02-aug</c:v>
                  </c:pt>
                  <c:pt idx="214">
                    <c:v>03-aug</c:v>
                  </c:pt>
                  <c:pt idx="215">
                    <c:v>04-aug</c:v>
                  </c:pt>
                  <c:pt idx="216">
                    <c:v>05-aug</c:v>
                  </c:pt>
                  <c:pt idx="217">
                    <c:v>06-aug</c:v>
                  </c:pt>
                  <c:pt idx="218">
                    <c:v>07-aug</c:v>
                  </c:pt>
                  <c:pt idx="219">
                    <c:v>08-aug</c:v>
                  </c:pt>
                  <c:pt idx="220">
                    <c:v>09-aug</c:v>
                  </c:pt>
                  <c:pt idx="221">
                    <c:v>10-aug</c:v>
                  </c:pt>
                  <c:pt idx="222">
                    <c:v>11-aug</c:v>
                  </c:pt>
                  <c:pt idx="223">
                    <c:v>12-aug</c:v>
                  </c:pt>
                  <c:pt idx="224">
                    <c:v>13-aug</c:v>
                  </c:pt>
                  <c:pt idx="225">
                    <c:v>14-aug</c:v>
                  </c:pt>
                  <c:pt idx="226">
                    <c:v>15-aug</c:v>
                  </c:pt>
                  <c:pt idx="227">
                    <c:v>16-aug</c:v>
                  </c:pt>
                  <c:pt idx="228">
                    <c:v>17-aug</c:v>
                  </c:pt>
                  <c:pt idx="229">
                    <c:v>18-aug</c:v>
                  </c:pt>
                  <c:pt idx="230">
                    <c:v>19-aug</c:v>
                  </c:pt>
                  <c:pt idx="231">
                    <c:v>20-aug</c:v>
                  </c:pt>
                  <c:pt idx="232">
                    <c:v>21-aug</c:v>
                  </c:pt>
                  <c:pt idx="233">
                    <c:v>22-aug</c:v>
                  </c:pt>
                  <c:pt idx="234">
                    <c:v>23-aug</c:v>
                  </c:pt>
                  <c:pt idx="235">
                    <c:v>24-aug</c:v>
                  </c:pt>
                  <c:pt idx="236">
                    <c:v>25-aug</c:v>
                  </c:pt>
                  <c:pt idx="237">
                    <c:v>26-aug</c:v>
                  </c:pt>
                  <c:pt idx="238">
                    <c:v>27-aug</c:v>
                  </c:pt>
                  <c:pt idx="239">
                    <c:v>28-aug</c:v>
                  </c:pt>
                  <c:pt idx="240">
                    <c:v>29-aug</c:v>
                  </c:pt>
                  <c:pt idx="241">
                    <c:v>30-aug</c:v>
                  </c:pt>
                  <c:pt idx="242">
                    <c:v>31-aug</c:v>
                  </c:pt>
                  <c:pt idx="243">
                    <c:v>01-sep</c:v>
                  </c:pt>
                  <c:pt idx="244">
                    <c:v>02-sep</c:v>
                  </c:pt>
                  <c:pt idx="245">
                    <c:v>03-sep</c:v>
                  </c:pt>
                  <c:pt idx="246">
                    <c:v>04-sep</c:v>
                  </c:pt>
                  <c:pt idx="247">
                    <c:v>05-sep</c:v>
                  </c:pt>
                  <c:pt idx="248">
                    <c:v>06-sep</c:v>
                  </c:pt>
                  <c:pt idx="249">
                    <c:v>07-sep</c:v>
                  </c:pt>
                  <c:pt idx="250">
                    <c:v>08-sep</c:v>
                  </c:pt>
                  <c:pt idx="251">
                    <c:v>09-sep</c:v>
                  </c:pt>
                  <c:pt idx="252">
                    <c:v>10-sep</c:v>
                  </c:pt>
                  <c:pt idx="253">
                    <c:v>11-sep</c:v>
                  </c:pt>
                  <c:pt idx="254">
                    <c:v>12-sep</c:v>
                  </c:pt>
                  <c:pt idx="255">
                    <c:v>13-sep</c:v>
                  </c:pt>
                  <c:pt idx="256">
                    <c:v>14-sep</c:v>
                  </c:pt>
                  <c:pt idx="257">
                    <c:v>15-sep</c:v>
                  </c:pt>
                  <c:pt idx="258">
                    <c:v>16-sep</c:v>
                  </c:pt>
                  <c:pt idx="259">
                    <c:v>17-sep</c:v>
                  </c:pt>
                  <c:pt idx="260">
                    <c:v>18-sep</c:v>
                  </c:pt>
                  <c:pt idx="261">
                    <c:v>19-sep</c:v>
                  </c:pt>
                  <c:pt idx="262">
                    <c:v>20-sep</c:v>
                  </c:pt>
                  <c:pt idx="263">
                    <c:v>21-sep</c:v>
                  </c:pt>
                  <c:pt idx="264">
                    <c:v>22-sep</c:v>
                  </c:pt>
                  <c:pt idx="265">
                    <c:v>23-sep</c:v>
                  </c:pt>
                  <c:pt idx="266">
                    <c:v>24-sep</c:v>
                  </c:pt>
                  <c:pt idx="267">
                    <c:v>25-sep</c:v>
                  </c:pt>
                  <c:pt idx="268">
                    <c:v>26-sep</c:v>
                  </c:pt>
                  <c:pt idx="269">
                    <c:v>27-sep</c:v>
                  </c:pt>
                  <c:pt idx="270">
                    <c:v>28-sep</c:v>
                  </c:pt>
                  <c:pt idx="271">
                    <c:v>29-sep</c:v>
                  </c:pt>
                  <c:pt idx="272">
                    <c:v>30-sep</c:v>
                  </c:pt>
                  <c:pt idx="273">
                    <c:v>01-okt</c:v>
                  </c:pt>
                  <c:pt idx="274">
                    <c:v>02-okt</c:v>
                  </c:pt>
                  <c:pt idx="275">
                    <c:v>03-okt</c:v>
                  </c:pt>
                  <c:pt idx="276">
                    <c:v>04-okt</c:v>
                  </c:pt>
                  <c:pt idx="277">
                    <c:v>05-okt</c:v>
                  </c:pt>
                  <c:pt idx="278">
                    <c:v>06-okt</c:v>
                  </c:pt>
                  <c:pt idx="279">
                    <c:v>07-okt</c:v>
                  </c:pt>
                  <c:pt idx="280">
                    <c:v>08-okt</c:v>
                  </c:pt>
                  <c:pt idx="281">
                    <c:v>09-okt</c:v>
                  </c:pt>
                  <c:pt idx="282">
                    <c:v>10-okt</c:v>
                  </c:pt>
                  <c:pt idx="283">
                    <c:v>11-okt</c:v>
                  </c:pt>
                  <c:pt idx="284">
                    <c:v>12-okt</c:v>
                  </c:pt>
                  <c:pt idx="285">
                    <c:v>13-okt</c:v>
                  </c:pt>
                  <c:pt idx="286">
                    <c:v>14-okt</c:v>
                  </c:pt>
                  <c:pt idx="287">
                    <c:v>15-okt</c:v>
                  </c:pt>
                  <c:pt idx="288">
                    <c:v>16-okt</c:v>
                  </c:pt>
                  <c:pt idx="289">
                    <c:v>17-okt</c:v>
                  </c:pt>
                  <c:pt idx="290">
                    <c:v>18-okt</c:v>
                  </c:pt>
                  <c:pt idx="291">
                    <c:v>19-okt</c:v>
                  </c:pt>
                  <c:pt idx="292">
                    <c:v>20-okt</c:v>
                  </c:pt>
                  <c:pt idx="293">
                    <c:v>21-okt</c:v>
                  </c:pt>
                  <c:pt idx="294">
                    <c:v>22-okt</c:v>
                  </c:pt>
                  <c:pt idx="295">
                    <c:v>23-okt</c:v>
                  </c:pt>
                  <c:pt idx="296">
                    <c:v>24-okt</c:v>
                  </c:pt>
                  <c:pt idx="297">
                    <c:v>25-okt</c:v>
                  </c:pt>
                  <c:pt idx="298">
                    <c:v>26-okt</c:v>
                  </c:pt>
                  <c:pt idx="299">
                    <c:v>27-okt</c:v>
                  </c:pt>
                  <c:pt idx="300">
                    <c:v>28-okt</c:v>
                  </c:pt>
                  <c:pt idx="301">
                    <c:v>29-okt</c:v>
                  </c:pt>
                  <c:pt idx="302">
                    <c:v>30-okt</c:v>
                  </c:pt>
                  <c:pt idx="303">
                    <c:v>31-okt</c:v>
                  </c:pt>
                  <c:pt idx="304">
                    <c:v>01-nov</c:v>
                  </c:pt>
                  <c:pt idx="305">
                    <c:v>02-nov</c:v>
                  </c:pt>
                  <c:pt idx="306">
                    <c:v>03-nov</c:v>
                  </c:pt>
                  <c:pt idx="307">
                    <c:v>04-nov</c:v>
                  </c:pt>
                  <c:pt idx="308">
                    <c:v>05-nov</c:v>
                  </c:pt>
                  <c:pt idx="309">
                    <c:v>06-nov</c:v>
                  </c:pt>
                  <c:pt idx="310">
                    <c:v>07-nov</c:v>
                  </c:pt>
                  <c:pt idx="311">
                    <c:v>08-nov</c:v>
                  </c:pt>
                  <c:pt idx="312">
                    <c:v>09-nov</c:v>
                  </c:pt>
                  <c:pt idx="313">
                    <c:v>10-nov</c:v>
                  </c:pt>
                  <c:pt idx="314">
                    <c:v>11-nov</c:v>
                  </c:pt>
                  <c:pt idx="315">
                    <c:v>12-nov</c:v>
                  </c:pt>
                  <c:pt idx="316">
                    <c:v>13-nov</c:v>
                  </c:pt>
                  <c:pt idx="317">
                    <c:v>14-nov</c:v>
                  </c:pt>
                  <c:pt idx="318">
                    <c:v>15-nov</c:v>
                  </c:pt>
                  <c:pt idx="319">
                    <c:v>16-nov</c:v>
                  </c:pt>
                  <c:pt idx="320">
                    <c:v>17-nov</c:v>
                  </c:pt>
                  <c:pt idx="321">
                    <c:v>18-nov</c:v>
                  </c:pt>
                  <c:pt idx="322">
                    <c:v>19-nov</c:v>
                  </c:pt>
                  <c:pt idx="323">
                    <c:v>20-nov</c:v>
                  </c:pt>
                  <c:pt idx="324">
                    <c:v>21-nov</c:v>
                  </c:pt>
                  <c:pt idx="325">
                    <c:v>22-nov</c:v>
                  </c:pt>
                  <c:pt idx="326">
                    <c:v>23-nov</c:v>
                  </c:pt>
                  <c:pt idx="327">
                    <c:v>24-nov</c:v>
                  </c:pt>
                  <c:pt idx="328">
                    <c:v>25-nov</c:v>
                  </c:pt>
                  <c:pt idx="329">
                    <c:v>26-nov</c:v>
                  </c:pt>
                  <c:pt idx="330">
                    <c:v>27-nov</c:v>
                  </c:pt>
                  <c:pt idx="331">
                    <c:v>28-nov</c:v>
                  </c:pt>
                  <c:pt idx="332">
                    <c:v>29-nov</c:v>
                  </c:pt>
                  <c:pt idx="333">
                    <c:v>30-nov</c:v>
                  </c:pt>
                  <c:pt idx="334">
                    <c:v>01-dec</c:v>
                  </c:pt>
                  <c:pt idx="335">
                    <c:v>02-dec</c:v>
                  </c:pt>
                  <c:pt idx="336">
                    <c:v>03-dec</c:v>
                  </c:pt>
                  <c:pt idx="337">
                    <c:v>04-dec</c:v>
                  </c:pt>
                  <c:pt idx="338">
                    <c:v>05-dec</c:v>
                  </c:pt>
                  <c:pt idx="339">
                    <c:v>06-dec</c:v>
                  </c:pt>
                  <c:pt idx="340">
                    <c:v>07-dec</c:v>
                  </c:pt>
                  <c:pt idx="341">
                    <c:v>08-dec</c:v>
                  </c:pt>
                  <c:pt idx="342">
                    <c:v>09-dec</c:v>
                  </c:pt>
                  <c:pt idx="343">
                    <c:v>10-dec</c:v>
                  </c:pt>
                  <c:pt idx="344">
                    <c:v>11-dec</c:v>
                  </c:pt>
                  <c:pt idx="345">
                    <c:v>12-dec</c:v>
                  </c:pt>
                  <c:pt idx="346">
                    <c:v>13-dec</c:v>
                  </c:pt>
                  <c:pt idx="347">
                    <c:v>14-dec</c:v>
                  </c:pt>
                  <c:pt idx="348">
                    <c:v>15-dec</c:v>
                  </c:pt>
                  <c:pt idx="349">
                    <c:v>16-dec</c:v>
                  </c:pt>
                  <c:pt idx="350">
                    <c:v>17-dec</c:v>
                  </c:pt>
                  <c:pt idx="351">
                    <c:v>18-dec</c:v>
                  </c:pt>
                  <c:pt idx="352">
                    <c:v>19-dec</c:v>
                  </c:pt>
                  <c:pt idx="353">
                    <c:v>20-dec</c:v>
                  </c:pt>
                  <c:pt idx="354">
                    <c:v>21-dec</c:v>
                  </c:pt>
                  <c:pt idx="355">
                    <c:v>22-dec</c:v>
                  </c:pt>
                  <c:pt idx="356">
                    <c:v>23-dec</c:v>
                  </c:pt>
                  <c:pt idx="357">
                    <c:v>24-dec</c:v>
                  </c:pt>
                  <c:pt idx="358">
                    <c:v>25-dec</c:v>
                  </c:pt>
                  <c:pt idx="359">
                    <c:v>26-dec</c:v>
                  </c:pt>
                  <c:pt idx="360">
                    <c:v>27-dec</c:v>
                  </c:pt>
                  <c:pt idx="361">
                    <c:v>28-dec</c:v>
                  </c:pt>
                  <c:pt idx="362">
                    <c:v>29-dec</c:v>
                  </c:pt>
                  <c:pt idx="363">
                    <c:v>30-dec</c:v>
                  </c:pt>
                  <c:pt idx="364">
                    <c:v>31-dec</c:v>
                  </c:pt>
                  <c:pt idx="365">
                    <c:v>31-dec</c:v>
                  </c:pt>
                </c:lvl>
              </c:multiLvlStrCache>
            </c:multiLvlStrRef>
          </c:cat>
          <c:val>
            <c:numRef>
              <c:f>'Ark1'!$D$3:$D$368</c:f>
              <c:numCache>
                <c:formatCode>0.0</c:formatCode>
                <c:ptCount val="366"/>
                <c:pt idx="0">
                  <c:v>2.4599583333333332</c:v>
                </c:pt>
                <c:pt idx="1">
                  <c:v>2.4083333333333332</c:v>
                </c:pt>
                <c:pt idx="2">
                  <c:v>2.2767500000000003</c:v>
                </c:pt>
                <c:pt idx="3">
                  <c:v>2.3233083333333329</c:v>
                </c:pt>
                <c:pt idx="4">
                  <c:v>2.2716916666666669</c:v>
                </c:pt>
                <c:pt idx="5">
                  <c:v>2.2703666666666664</c:v>
                </c:pt>
                <c:pt idx="6">
                  <c:v>2.2140833333333334</c:v>
                </c:pt>
                <c:pt idx="7">
                  <c:v>2.1844833333333336</c:v>
                </c:pt>
                <c:pt idx="8">
                  <c:v>2.1316916666666663</c:v>
                </c:pt>
                <c:pt idx="9">
                  <c:v>2.1520500000000005</c:v>
                </c:pt>
                <c:pt idx="10">
                  <c:v>2.1134499999999998</c:v>
                </c:pt>
                <c:pt idx="11">
                  <c:v>2.0377166666666668</c:v>
                </c:pt>
                <c:pt idx="12">
                  <c:v>1.9801250000000001</c:v>
                </c:pt>
                <c:pt idx="13">
                  <c:v>2.0565442922374428</c:v>
                </c:pt>
                <c:pt idx="14">
                  <c:v>2.0085621917808218</c:v>
                </c:pt>
                <c:pt idx="15">
                  <c:v>1.9658689497716895</c:v>
                </c:pt>
                <c:pt idx="16">
                  <c:v>1.9555840410958902</c:v>
                </c:pt>
                <c:pt idx="17">
                  <c:v>1.8888574657534247</c:v>
                </c:pt>
                <c:pt idx="18">
                  <c:v>1.8618142237442927</c:v>
                </c:pt>
                <c:pt idx="19">
                  <c:v>1.829929315068493</c:v>
                </c:pt>
                <c:pt idx="20">
                  <c:v>1.8319527397260271</c:v>
                </c:pt>
                <c:pt idx="21">
                  <c:v>1.7973094977168951</c:v>
                </c:pt>
                <c:pt idx="22">
                  <c:v>1.7809912557077625</c:v>
                </c:pt>
                <c:pt idx="23">
                  <c:v>1.7727646803652966</c:v>
                </c:pt>
                <c:pt idx="24">
                  <c:v>1.7431797716894977</c:v>
                </c:pt>
                <c:pt idx="25">
                  <c:v>1.7810948630136985</c:v>
                </c:pt>
                <c:pt idx="26">
                  <c:v>1.7253932876712326</c:v>
                </c:pt>
                <c:pt idx="27">
                  <c:v>1.7090583789954339</c:v>
                </c:pt>
                <c:pt idx="28">
                  <c:v>1.6663484703196343</c:v>
                </c:pt>
                <c:pt idx="29">
                  <c:v>1.6927385616438357</c:v>
                </c:pt>
                <c:pt idx="30">
                  <c:v>1.6575786529680365</c:v>
                </c:pt>
                <c:pt idx="31">
                  <c:v>1.5900020776255703</c:v>
                </c:pt>
                <c:pt idx="32">
                  <c:v>1.572475502283105</c:v>
                </c:pt>
                <c:pt idx="33">
                  <c:v>1.5861739269406396</c:v>
                </c:pt>
                <c:pt idx="34">
                  <c:v>1.6419140182648397</c:v>
                </c:pt>
                <c:pt idx="35">
                  <c:v>1.5721707762557078</c:v>
                </c:pt>
                <c:pt idx="36">
                  <c:v>1.5101108675799086</c:v>
                </c:pt>
                <c:pt idx="37">
                  <c:v>1.4795092922374427</c:v>
                </c:pt>
                <c:pt idx="38">
                  <c:v>1.4513577168949767</c:v>
                </c:pt>
                <c:pt idx="39">
                  <c:v>1.4236728082191776</c:v>
                </c:pt>
                <c:pt idx="40">
                  <c:v>1.4312545662100458</c:v>
                </c:pt>
                <c:pt idx="41">
                  <c:v>1.4032113242009134</c:v>
                </c:pt>
                <c:pt idx="42">
                  <c:v>1.3677347488584473</c:v>
                </c:pt>
                <c:pt idx="43">
                  <c:v>1.4174581735159815</c:v>
                </c:pt>
                <c:pt idx="44">
                  <c:v>1.3762065981735161</c:v>
                </c:pt>
                <c:pt idx="45">
                  <c:v>1.3598800228310499</c:v>
                </c:pt>
                <c:pt idx="46">
                  <c:v>1.3177867808219179</c:v>
                </c:pt>
                <c:pt idx="47">
                  <c:v>1.3135852054794523</c:v>
                </c:pt>
                <c:pt idx="48">
                  <c:v>1.3086086301369864</c:v>
                </c:pt>
                <c:pt idx="49">
                  <c:v>1.3063070547945206</c:v>
                </c:pt>
                <c:pt idx="50">
                  <c:v>1.2986971461187216</c:v>
                </c:pt>
                <c:pt idx="51">
                  <c:v>1.2895205707762556</c:v>
                </c:pt>
                <c:pt idx="52">
                  <c:v>1.2575523287671233</c:v>
                </c:pt>
                <c:pt idx="53">
                  <c:v>1.3211972358121336</c:v>
                </c:pt>
                <c:pt idx="54">
                  <c:v>1.2904901908023481</c:v>
                </c:pt>
                <c:pt idx="55">
                  <c:v>1.2834260029354205</c:v>
                </c:pt>
                <c:pt idx="56">
                  <c:v>1.3027011007827787</c:v>
                </c:pt>
                <c:pt idx="57">
                  <c:v>1.2718333414872802</c:v>
                </c:pt>
                <c:pt idx="58">
                  <c:v>1.2498673679060663</c:v>
                </c:pt>
                <c:pt idx="59">
                  <c:v>1.2539732142857141</c:v>
                </c:pt>
                <c:pt idx="60">
                  <c:v>1.2986607142857143</c:v>
                </c:pt>
                <c:pt idx="61">
                  <c:v>1.2413839285714288</c:v>
                </c:pt>
                <c:pt idx="62">
                  <c:v>1.3836875000000002</c:v>
                </c:pt>
                <c:pt idx="63">
                  <c:v>1.4410000000000001</c:v>
                </c:pt>
                <c:pt idx="64">
                  <c:v>1.3901428571428571</c:v>
                </c:pt>
                <c:pt idx="65">
                  <c:v>1.3879285714285712</c:v>
                </c:pt>
                <c:pt idx="66">
                  <c:v>1.1522767857142857</c:v>
                </c:pt>
                <c:pt idx="67">
                  <c:v>1.1389285714285715</c:v>
                </c:pt>
                <c:pt idx="68">
                  <c:v>1.1060446428571431</c:v>
                </c:pt>
                <c:pt idx="69">
                  <c:v>1.2376071428571425</c:v>
                </c:pt>
                <c:pt idx="70">
                  <c:v>1.2721874999999998</c:v>
                </c:pt>
                <c:pt idx="71">
                  <c:v>1.17225</c:v>
                </c:pt>
                <c:pt idx="72">
                  <c:v>1.1972053571428567</c:v>
                </c:pt>
                <c:pt idx="73">
                  <c:v>1.1449910714285711</c:v>
                </c:pt>
                <c:pt idx="74">
                  <c:v>1.0967142857142858</c:v>
                </c:pt>
                <c:pt idx="75">
                  <c:v>1.1329642857142856</c:v>
                </c:pt>
                <c:pt idx="76">
                  <c:v>1.0912946428571428</c:v>
                </c:pt>
                <c:pt idx="77">
                  <c:v>1.0866071428571429</c:v>
                </c:pt>
                <c:pt idx="78">
                  <c:v>1.0723214285714284</c:v>
                </c:pt>
                <c:pt idx="79">
                  <c:v>1.0273035714285714</c:v>
                </c:pt>
                <c:pt idx="80">
                  <c:v>1.0169553571428571</c:v>
                </c:pt>
                <c:pt idx="81">
                  <c:v>0.9869553571428572</c:v>
                </c:pt>
                <c:pt idx="82">
                  <c:v>0.99758928571428562</c:v>
                </c:pt>
                <c:pt idx="83">
                  <c:v>0.96731250000000013</c:v>
                </c:pt>
                <c:pt idx="84">
                  <c:v>1.0058392857142862</c:v>
                </c:pt>
                <c:pt idx="85">
                  <c:v>0.99637499999999979</c:v>
                </c:pt>
                <c:pt idx="86">
                  <c:v>1.0003214285714284</c:v>
                </c:pt>
                <c:pt idx="87">
                  <c:v>0.96305357142857151</c:v>
                </c:pt>
                <c:pt idx="88">
                  <c:v>0.91758928571428555</c:v>
                </c:pt>
                <c:pt idx="89">
                  <c:v>0.89359821428571429</c:v>
                </c:pt>
                <c:pt idx="90">
                  <c:v>0.89210714285714299</c:v>
                </c:pt>
                <c:pt idx="91">
                  <c:v>0.8949464285714287</c:v>
                </c:pt>
                <c:pt idx="92">
                  <c:v>0.89987499999999998</c:v>
                </c:pt>
                <c:pt idx="93">
                  <c:v>0.87293750000000014</c:v>
                </c:pt>
                <c:pt idx="94">
                  <c:v>0.86074999999999979</c:v>
                </c:pt>
                <c:pt idx="95">
                  <c:v>0.84822321428571446</c:v>
                </c:pt>
                <c:pt idx="96">
                  <c:v>0.83397321428571447</c:v>
                </c:pt>
                <c:pt idx="97">
                  <c:v>0.83882142857142838</c:v>
                </c:pt>
                <c:pt idx="98">
                  <c:v>0.82717857142857143</c:v>
                </c:pt>
                <c:pt idx="99">
                  <c:v>0.82041071428571422</c:v>
                </c:pt>
                <c:pt idx="100">
                  <c:v>0.80984821428571419</c:v>
                </c:pt>
                <c:pt idx="101">
                  <c:v>0.80602678571428565</c:v>
                </c:pt>
                <c:pt idx="102">
                  <c:v>0.81339285714285725</c:v>
                </c:pt>
                <c:pt idx="103">
                  <c:v>0.81200892857142859</c:v>
                </c:pt>
                <c:pt idx="104">
                  <c:v>0.79970535714285718</c:v>
                </c:pt>
                <c:pt idx="105">
                  <c:v>0.80251785714285728</c:v>
                </c:pt>
                <c:pt idx="106">
                  <c:v>0.77956249999999994</c:v>
                </c:pt>
                <c:pt idx="107">
                  <c:v>0.78244642857142854</c:v>
                </c:pt>
                <c:pt idx="108">
                  <c:v>0.77949999999999986</c:v>
                </c:pt>
                <c:pt idx="109">
                  <c:v>0.74150892857142847</c:v>
                </c:pt>
                <c:pt idx="110">
                  <c:v>0.73218749999999988</c:v>
                </c:pt>
                <c:pt idx="111">
                  <c:v>0.7101517857142855</c:v>
                </c:pt>
                <c:pt idx="112">
                  <c:v>0.69056249999999986</c:v>
                </c:pt>
                <c:pt idx="113">
                  <c:v>0.68813392857142852</c:v>
                </c:pt>
                <c:pt idx="114">
                  <c:v>0.6776875</c:v>
                </c:pt>
                <c:pt idx="115">
                  <c:v>0.67975000000000019</c:v>
                </c:pt>
                <c:pt idx="116">
                  <c:v>0.6780357142857143</c:v>
                </c:pt>
                <c:pt idx="117">
                  <c:v>0.63413392857142858</c:v>
                </c:pt>
                <c:pt idx="118">
                  <c:v>0.6660803571428574</c:v>
                </c:pt>
                <c:pt idx="119">
                  <c:v>0.65431250000000019</c:v>
                </c:pt>
                <c:pt idx="120">
                  <c:v>0.65733035714285726</c:v>
                </c:pt>
                <c:pt idx="121">
                  <c:v>0.6732678571428572</c:v>
                </c:pt>
                <c:pt idx="122">
                  <c:v>0.67384821428571406</c:v>
                </c:pt>
                <c:pt idx="123">
                  <c:v>0.69317857142857142</c:v>
                </c:pt>
                <c:pt idx="124">
                  <c:v>0.68558035714285726</c:v>
                </c:pt>
                <c:pt idx="125">
                  <c:v>0.7070357142857141</c:v>
                </c:pt>
                <c:pt idx="126">
                  <c:v>0.71816964285714302</c:v>
                </c:pt>
                <c:pt idx="127">
                  <c:v>0.7641607142857143</c:v>
                </c:pt>
                <c:pt idx="128">
                  <c:v>0.83035714285714302</c:v>
                </c:pt>
                <c:pt idx="129">
                  <c:v>0.94265178571428587</c:v>
                </c:pt>
                <c:pt idx="130">
                  <c:v>1.1507589285714288</c:v>
                </c:pt>
                <c:pt idx="131">
                  <c:v>1.3552410714285712</c:v>
                </c:pt>
                <c:pt idx="132">
                  <c:v>1.4979107142857142</c:v>
                </c:pt>
                <c:pt idx="133">
                  <c:v>1.7030714285714283</c:v>
                </c:pt>
                <c:pt idx="134">
                  <c:v>1.9186964285714285</c:v>
                </c:pt>
                <c:pt idx="135">
                  <c:v>2.1783392857142858</c:v>
                </c:pt>
                <c:pt idx="136">
                  <c:v>2.5147499999999998</c:v>
                </c:pt>
                <c:pt idx="137">
                  <c:v>2.8892946428571435</c:v>
                </c:pt>
                <c:pt idx="138">
                  <c:v>3.2063305555555548</c:v>
                </c:pt>
                <c:pt idx="139">
                  <c:v>3.8031250000000001</c:v>
                </c:pt>
                <c:pt idx="140">
                  <c:v>4.467225</c:v>
                </c:pt>
                <c:pt idx="141">
                  <c:v>5.0769249999999992</c:v>
                </c:pt>
                <c:pt idx="142">
                  <c:v>5.7494083333333341</c:v>
                </c:pt>
                <c:pt idx="143">
                  <c:v>6.4382416666666673</c:v>
                </c:pt>
                <c:pt idx="144">
                  <c:v>7.2543083333333334</c:v>
                </c:pt>
                <c:pt idx="145">
                  <c:v>8.2071833333333313</c:v>
                </c:pt>
                <c:pt idx="146">
                  <c:v>8.035008928571429</c:v>
                </c:pt>
                <c:pt idx="147">
                  <c:v>8.9824375000000014</c:v>
                </c:pt>
                <c:pt idx="148">
                  <c:v>10.322000000000001</c:v>
                </c:pt>
                <c:pt idx="149">
                  <c:v>11.964098214285713</c:v>
                </c:pt>
                <c:pt idx="150">
                  <c:v>13.805999999999997</c:v>
                </c:pt>
                <c:pt idx="151">
                  <c:v>15.554875000000001</c:v>
                </c:pt>
                <c:pt idx="152">
                  <c:v>17.477392857142853</c:v>
                </c:pt>
                <c:pt idx="153">
                  <c:v>19.583312500000002</c:v>
                </c:pt>
                <c:pt idx="154">
                  <c:v>21.959178571428573</c:v>
                </c:pt>
                <c:pt idx="155">
                  <c:v>24.832124999999994</c:v>
                </c:pt>
                <c:pt idx="156">
                  <c:v>28.137848214285707</c:v>
                </c:pt>
                <c:pt idx="157">
                  <c:v>32.138553571428574</c:v>
                </c:pt>
                <c:pt idx="158">
                  <c:v>37.069910714285712</c:v>
                </c:pt>
                <c:pt idx="159">
                  <c:v>41.984348214285717</c:v>
                </c:pt>
                <c:pt idx="160">
                  <c:v>46.534642857142856</c:v>
                </c:pt>
                <c:pt idx="161">
                  <c:v>51.452616071428572</c:v>
                </c:pt>
                <c:pt idx="162">
                  <c:v>57.474910714285713</c:v>
                </c:pt>
                <c:pt idx="163">
                  <c:v>65.381517857142867</c:v>
                </c:pt>
                <c:pt idx="164">
                  <c:v>74.310660714285717</c:v>
                </c:pt>
                <c:pt idx="165">
                  <c:v>84.772955357142862</c:v>
                </c:pt>
                <c:pt idx="166">
                  <c:v>95.516875000000013</c:v>
                </c:pt>
                <c:pt idx="167">
                  <c:v>106.51313392857142</c:v>
                </c:pt>
                <c:pt idx="168">
                  <c:v>116.94296428571428</c:v>
                </c:pt>
                <c:pt idx="169">
                  <c:v>127.63645535714285</c:v>
                </c:pt>
                <c:pt idx="170">
                  <c:v>139.58368749999997</c:v>
                </c:pt>
                <c:pt idx="171">
                  <c:v>153.51685714285713</c:v>
                </c:pt>
                <c:pt idx="172">
                  <c:v>169.46804464285717</c:v>
                </c:pt>
                <c:pt idx="173">
                  <c:v>187.88875892857141</c:v>
                </c:pt>
                <c:pt idx="174">
                  <c:v>211.14969642857145</c:v>
                </c:pt>
                <c:pt idx="175">
                  <c:v>238.92837500000002</c:v>
                </c:pt>
                <c:pt idx="176">
                  <c:v>268.63433928571425</c:v>
                </c:pt>
                <c:pt idx="177">
                  <c:v>299.9925178571429</c:v>
                </c:pt>
                <c:pt idx="178">
                  <c:v>333.697</c:v>
                </c:pt>
                <c:pt idx="179">
                  <c:v>360.83221428571426</c:v>
                </c:pt>
                <c:pt idx="180">
                  <c:v>379.86203571428575</c:v>
                </c:pt>
                <c:pt idx="181">
                  <c:v>390.32462500000003</c:v>
                </c:pt>
                <c:pt idx="182">
                  <c:v>392.35758928571431</c:v>
                </c:pt>
                <c:pt idx="183">
                  <c:v>389.73370535714287</c:v>
                </c:pt>
                <c:pt idx="184">
                  <c:v>387.03267857142856</c:v>
                </c:pt>
                <c:pt idx="185">
                  <c:v>385.32836607142855</c:v>
                </c:pt>
                <c:pt idx="186">
                  <c:v>387.28743750000001</c:v>
                </c:pt>
                <c:pt idx="187">
                  <c:v>393.63134821428565</c:v>
                </c:pt>
                <c:pt idx="188">
                  <c:v>405.4961160714285</c:v>
                </c:pt>
                <c:pt idx="189">
                  <c:v>423.69123214285702</c:v>
                </c:pt>
                <c:pt idx="190">
                  <c:v>454.60375892857144</c:v>
                </c:pt>
                <c:pt idx="191">
                  <c:v>499.79198214285719</c:v>
                </c:pt>
                <c:pt idx="192">
                  <c:v>548.79752678571435</c:v>
                </c:pt>
                <c:pt idx="193">
                  <c:v>595.92878571428571</c:v>
                </c:pt>
                <c:pt idx="194">
                  <c:v>624.46040178571434</c:v>
                </c:pt>
                <c:pt idx="195">
                  <c:v>633.30629464285721</c:v>
                </c:pt>
                <c:pt idx="196">
                  <c:v>635.57809821428577</c:v>
                </c:pt>
                <c:pt idx="197">
                  <c:v>636.06146428571424</c:v>
                </c:pt>
                <c:pt idx="198">
                  <c:v>642.7814553571427</c:v>
                </c:pt>
                <c:pt idx="199">
                  <c:v>660.08549107142869</c:v>
                </c:pt>
                <c:pt idx="200">
                  <c:v>686.06288392857152</c:v>
                </c:pt>
                <c:pt idx="201">
                  <c:v>708.4038214285714</c:v>
                </c:pt>
                <c:pt idx="202">
                  <c:v>725.71330357142858</c:v>
                </c:pt>
                <c:pt idx="203">
                  <c:v>739.1864732142858</c:v>
                </c:pt>
                <c:pt idx="204">
                  <c:v>740.86600892857155</c:v>
                </c:pt>
                <c:pt idx="205">
                  <c:v>732.03374999999983</c:v>
                </c:pt>
                <c:pt idx="206">
                  <c:v>717.31136607142855</c:v>
                </c:pt>
                <c:pt idx="207">
                  <c:v>718.94818656015036</c:v>
                </c:pt>
                <c:pt idx="208">
                  <c:v>694.31746140350879</c:v>
                </c:pt>
                <c:pt idx="209">
                  <c:v>685.81549859649124</c:v>
                </c:pt>
                <c:pt idx="210">
                  <c:v>678.87243840852136</c:v>
                </c:pt>
                <c:pt idx="211">
                  <c:v>673.78628464912276</c:v>
                </c:pt>
                <c:pt idx="212">
                  <c:v>675.54426184210524</c:v>
                </c:pt>
                <c:pt idx="213">
                  <c:v>670.73111403508767</c:v>
                </c:pt>
                <c:pt idx="214">
                  <c:v>661.09714122807009</c:v>
                </c:pt>
                <c:pt idx="215">
                  <c:v>650.09649342105263</c:v>
                </c:pt>
                <c:pt idx="216">
                  <c:v>634.66848728070181</c:v>
                </c:pt>
                <c:pt idx="217">
                  <c:v>617.8520026315789</c:v>
                </c:pt>
                <c:pt idx="218">
                  <c:v>603.2417916666667</c:v>
                </c:pt>
                <c:pt idx="219">
                  <c:v>591.39858333333336</c:v>
                </c:pt>
                <c:pt idx="220">
                  <c:v>587.1632166666667</c:v>
                </c:pt>
                <c:pt idx="221">
                  <c:v>582.38752499999998</c:v>
                </c:pt>
                <c:pt idx="222">
                  <c:v>572.47661016949155</c:v>
                </c:pt>
                <c:pt idx="223">
                  <c:v>558.06451002824861</c:v>
                </c:pt>
                <c:pt idx="224">
                  <c:v>544.7919518361582</c:v>
                </c:pt>
                <c:pt idx="225">
                  <c:v>534.89256031073444</c:v>
                </c:pt>
                <c:pt idx="226">
                  <c:v>525.20830211864404</c:v>
                </c:pt>
                <c:pt idx="227">
                  <c:v>517.6750439265536</c:v>
                </c:pt>
                <c:pt idx="228">
                  <c:v>506.19518573446322</c:v>
                </c:pt>
                <c:pt idx="229">
                  <c:v>495.45918587570634</c:v>
                </c:pt>
                <c:pt idx="230">
                  <c:v>483.09763333333342</c:v>
                </c:pt>
                <c:pt idx="231">
                  <c:v>469.38873333333333</c:v>
                </c:pt>
                <c:pt idx="232">
                  <c:v>457.46455833333334</c:v>
                </c:pt>
                <c:pt idx="233">
                  <c:v>443.33803333333327</c:v>
                </c:pt>
                <c:pt idx="234">
                  <c:v>423.59610833333329</c:v>
                </c:pt>
                <c:pt idx="235">
                  <c:v>397.34392500000001</c:v>
                </c:pt>
                <c:pt idx="236">
                  <c:v>375.16991666666661</c:v>
                </c:pt>
                <c:pt idx="237">
                  <c:v>355.59078239760913</c:v>
                </c:pt>
                <c:pt idx="238">
                  <c:v>342.58184389484978</c:v>
                </c:pt>
                <c:pt idx="239">
                  <c:v>334.98736231489835</c:v>
                </c:pt>
                <c:pt idx="240">
                  <c:v>329.40481876567731</c:v>
                </c:pt>
                <c:pt idx="241">
                  <c:v>326.47498588489202</c:v>
                </c:pt>
                <c:pt idx="242">
                  <c:v>320.80289149364881</c:v>
                </c:pt>
                <c:pt idx="243">
                  <c:v>307.09948758110039</c:v>
                </c:pt>
                <c:pt idx="244">
                  <c:v>289.6795522196727</c:v>
                </c:pt>
                <c:pt idx="245">
                  <c:v>274.84989967641474</c:v>
                </c:pt>
                <c:pt idx="246">
                  <c:v>257.01882500000005</c:v>
                </c:pt>
                <c:pt idx="247">
                  <c:v>238.6936</c:v>
                </c:pt>
                <c:pt idx="248">
                  <c:v>220.53055833333335</c:v>
                </c:pt>
                <c:pt idx="249">
                  <c:v>200.37002500000006</c:v>
                </c:pt>
                <c:pt idx="250">
                  <c:v>178.83401666666666</c:v>
                </c:pt>
                <c:pt idx="251">
                  <c:v>160.89480833333334</c:v>
                </c:pt>
                <c:pt idx="252">
                  <c:v>144.794025</c:v>
                </c:pt>
                <c:pt idx="253">
                  <c:v>130.36185000000003</c:v>
                </c:pt>
                <c:pt idx="254">
                  <c:v>118.65308333333333</c:v>
                </c:pt>
                <c:pt idx="255">
                  <c:v>107.660175</c:v>
                </c:pt>
                <c:pt idx="256">
                  <c:v>98.113733333333329</c:v>
                </c:pt>
                <c:pt idx="257">
                  <c:v>89.536600000000007</c:v>
                </c:pt>
                <c:pt idx="258">
                  <c:v>82.957400000000007</c:v>
                </c:pt>
                <c:pt idx="259">
                  <c:v>77.087058333333331</c:v>
                </c:pt>
                <c:pt idx="260">
                  <c:v>71.097999999999999</c:v>
                </c:pt>
                <c:pt idx="261">
                  <c:v>65.712791666666661</c:v>
                </c:pt>
                <c:pt idx="262">
                  <c:v>61.130516666666672</c:v>
                </c:pt>
                <c:pt idx="263">
                  <c:v>57.319974999999999</c:v>
                </c:pt>
                <c:pt idx="264">
                  <c:v>53.90808333333333</c:v>
                </c:pt>
                <c:pt idx="265">
                  <c:v>51.150416666666658</c:v>
                </c:pt>
                <c:pt idx="266">
                  <c:v>47.523699999999991</c:v>
                </c:pt>
                <c:pt idx="267">
                  <c:v>44.562824999999997</c:v>
                </c:pt>
                <c:pt idx="268">
                  <c:v>41.998687500000003</c:v>
                </c:pt>
                <c:pt idx="269">
                  <c:v>39.987749999999991</c:v>
                </c:pt>
                <c:pt idx="270">
                  <c:v>37.879156249999994</c:v>
                </c:pt>
                <c:pt idx="271">
                  <c:v>35.962085937500007</c:v>
                </c:pt>
                <c:pt idx="272">
                  <c:v>34.604851562500002</c:v>
                </c:pt>
                <c:pt idx="273">
                  <c:v>34.311929687500005</c:v>
                </c:pt>
                <c:pt idx="274">
                  <c:v>33.516585937500004</c:v>
                </c:pt>
                <c:pt idx="275">
                  <c:v>32.264749999999999</c:v>
                </c:pt>
                <c:pt idx="276">
                  <c:v>31.184398437500001</c:v>
                </c:pt>
                <c:pt idx="277">
                  <c:v>29.929117187500001</c:v>
                </c:pt>
                <c:pt idx="278">
                  <c:v>28.404882812499999</c:v>
                </c:pt>
                <c:pt idx="279">
                  <c:v>27.783080493189352</c:v>
                </c:pt>
                <c:pt idx="280">
                  <c:v>26.693121610677231</c:v>
                </c:pt>
                <c:pt idx="281">
                  <c:v>25.673202495203508</c:v>
                </c:pt>
                <c:pt idx="282">
                  <c:v>24.877973083500805</c:v>
                </c:pt>
                <c:pt idx="283">
                  <c:v>23.606915854699491</c:v>
                </c:pt>
                <c:pt idx="284">
                  <c:v>22.397320279305738</c:v>
                </c:pt>
                <c:pt idx="285">
                  <c:v>21.592394985737776</c:v>
                </c:pt>
                <c:pt idx="286">
                  <c:v>20.859269625719939</c:v>
                </c:pt>
                <c:pt idx="287">
                  <c:v>20.22377078982533</c:v>
                </c:pt>
                <c:pt idx="288">
                  <c:v>19.021235447489364</c:v>
                </c:pt>
                <c:pt idx="289">
                  <c:v>17.825151829315754</c:v>
                </c:pt>
                <c:pt idx="290">
                  <c:v>16.908281512865482</c:v>
                </c:pt>
                <c:pt idx="291">
                  <c:v>15.908099957954791</c:v>
                </c:pt>
                <c:pt idx="292">
                  <c:v>15.147091105440882</c:v>
                </c:pt>
                <c:pt idx="293">
                  <c:v>14.649306782823269</c:v>
                </c:pt>
                <c:pt idx="294">
                  <c:v>13.60591741577945</c:v>
                </c:pt>
                <c:pt idx="295">
                  <c:v>12.995780527618624</c:v>
                </c:pt>
                <c:pt idx="296">
                  <c:v>12.3666915120965</c:v>
                </c:pt>
                <c:pt idx="297">
                  <c:v>12.184041234091712</c:v>
                </c:pt>
                <c:pt idx="298">
                  <c:v>11.891625866903572</c:v>
                </c:pt>
                <c:pt idx="299">
                  <c:v>11.561529803314272</c:v>
                </c:pt>
                <c:pt idx="300">
                  <c:v>11.249114304657766</c:v>
                </c:pt>
                <c:pt idx="301">
                  <c:v>10.770146268446622</c:v>
                </c:pt>
                <c:pt idx="302">
                  <c:v>10.432094899765396</c:v>
                </c:pt>
                <c:pt idx="303">
                  <c:v>10.247070258006707</c:v>
                </c:pt>
                <c:pt idx="304">
                  <c:v>10.470749840027917</c:v>
                </c:pt>
                <c:pt idx="305">
                  <c:v>10.148139917157986</c:v>
                </c:pt>
                <c:pt idx="306">
                  <c:v>9.8776408800518016</c:v>
                </c:pt>
                <c:pt idx="307">
                  <c:v>9.628330925660844</c:v>
                </c:pt>
                <c:pt idx="308">
                  <c:v>9.2865579936681399</c:v>
                </c:pt>
                <c:pt idx="309">
                  <c:v>8.9459693112639975</c:v>
                </c:pt>
                <c:pt idx="310">
                  <c:v>8.7073262252075185</c:v>
                </c:pt>
                <c:pt idx="311">
                  <c:v>8.5243456339138692</c:v>
                </c:pt>
                <c:pt idx="312">
                  <c:v>8.2793618009795491</c:v>
                </c:pt>
                <c:pt idx="313">
                  <c:v>7.9571881359471339</c:v>
                </c:pt>
                <c:pt idx="314">
                  <c:v>7.6915412793253557</c:v>
                </c:pt>
                <c:pt idx="315">
                  <c:v>7.4511655305115223</c:v>
                </c:pt>
                <c:pt idx="316">
                  <c:v>7.191101999601794</c:v>
                </c:pt>
                <c:pt idx="317">
                  <c:v>7.0048620142670375</c:v>
                </c:pt>
                <c:pt idx="318">
                  <c:v>7.029666399831342</c:v>
                </c:pt>
                <c:pt idx="319">
                  <c:v>7.1362603403569853</c:v>
                </c:pt>
                <c:pt idx="320">
                  <c:v>6.8781411781923589</c:v>
                </c:pt>
                <c:pt idx="321">
                  <c:v>6.6093730707669485</c:v>
                </c:pt>
                <c:pt idx="322">
                  <c:v>6.4969194897184108</c:v>
                </c:pt>
                <c:pt idx="323">
                  <c:v>6.3423138286651275</c:v>
                </c:pt>
                <c:pt idx="324">
                  <c:v>6.2444069596648086</c:v>
                </c:pt>
                <c:pt idx="325">
                  <c:v>6.0280984708474996</c:v>
                </c:pt>
                <c:pt idx="326">
                  <c:v>6.090307773226912</c:v>
                </c:pt>
                <c:pt idx="327">
                  <c:v>5.8271230773863412</c:v>
                </c:pt>
                <c:pt idx="328">
                  <c:v>5.6945261132223122</c:v>
                </c:pt>
                <c:pt idx="329">
                  <c:v>5.5048667537127747</c:v>
                </c:pt>
                <c:pt idx="330">
                  <c:v>5.4660375508240566</c:v>
                </c:pt>
                <c:pt idx="331">
                  <c:v>5.3366620295148115</c:v>
                </c:pt>
                <c:pt idx="332">
                  <c:v>5.1749273749438549</c:v>
                </c:pt>
                <c:pt idx="333">
                  <c:v>5.1194422003842801</c:v>
                </c:pt>
                <c:pt idx="334">
                  <c:v>5.0091693844558529</c:v>
                </c:pt>
                <c:pt idx="335">
                  <c:v>4.9107923014148778</c:v>
                </c:pt>
                <c:pt idx="336">
                  <c:v>4.5654894363782148</c:v>
                </c:pt>
                <c:pt idx="337">
                  <c:v>4.4654423785840924</c:v>
                </c:pt>
                <c:pt idx="338">
                  <c:v>4.326893853487646</c:v>
                </c:pt>
                <c:pt idx="339">
                  <c:v>4.3679891220050377</c:v>
                </c:pt>
                <c:pt idx="340">
                  <c:v>4.4458029120916143</c:v>
                </c:pt>
                <c:pt idx="341">
                  <c:v>4.3892916666666668</c:v>
                </c:pt>
                <c:pt idx="342">
                  <c:v>4.2862333333333327</c:v>
                </c:pt>
                <c:pt idx="343">
                  <c:v>4.2159916666666657</c:v>
                </c:pt>
                <c:pt idx="344">
                  <c:v>4.0322166666666677</c:v>
                </c:pt>
                <c:pt idx="345">
                  <c:v>3.9493500000000004</c:v>
                </c:pt>
                <c:pt idx="346">
                  <c:v>3.7999500000000004</c:v>
                </c:pt>
                <c:pt idx="347">
                  <c:v>3.7254999999999994</c:v>
                </c:pt>
                <c:pt idx="348">
                  <c:v>3.6494833333333339</c:v>
                </c:pt>
                <c:pt idx="349">
                  <c:v>3.564658333333333</c:v>
                </c:pt>
                <c:pt idx="350">
                  <c:v>3.4591833333333342</c:v>
                </c:pt>
                <c:pt idx="351">
                  <c:v>3.368325</c:v>
                </c:pt>
                <c:pt idx="352">
                  <c:v>3.3161583333333331</c:v>
                </c:pt>
                <c:pt idx="353">
                  <c:v>3.2259499999999997</c:v>
                </c:pt>
                <c:pt idx="354">
                  <c:v>3.1508000000000007</c:v>
                </c:pt>
                <c:pt idx="355">
                  <c:v>3.0856916666666665</c:v>
                </c:pt>
                <c:pt idx="356">
                  <c:v>3.0192583333333332</c:v>
                </c:pt>
                <c:pt idx="357">
                  <c:v>2.9700833333333341</c:v>
                </c:pt>
                <c:pt idx="358">
                  <c:v>2.9259333333333335</c:v>
                </c:pt>
                <c:pt idx="359">
                  <c:v>2.9592333333333327</c:v>
                </c:pt>
                <c:pt idx="360">
                  <c:v>2.8714</c:v>
                </c:pt>
                <c:pt idx="361">
                  <c:v>2.7835166666666664</c:v>
                </c:pt>
                <c:pt idx="362">
                  <c:v>2.6634083333333334</c:v>
                </c:pt>
                <c:pt idx="363">
                  <c:v>2.5400083333333336</c:v>
                </c:pt>
                <c:pt idx="364">
                  <c:v>2.5155972222222229</c:v>
                </c:pt>
                <c:pt idx="365">
                  <c:v>3.1486666666666667</c:v>
                </c:pt>
              </c:numCache>
            </c:numRef>
          </c:val>
          <c:smooth val="0"/>
          <c:extLst>
            <c:ext xmlns:c16="http://schemas.microsoft.com/office/drawing/2014/chart" uri="{C3380CC4-5D6E-409C-BE32-E72D297353CC}">
              <c16:uniqueId val="{00000001-84C9-47EE-8325-101EBE4752D2}"/>
            </c:ext>
          </c:extLst>
        </c:ser>
        <c:dLbls>
          <c:showLegendKey val="0"/>
          <c:showVal val="0"/>
          <c:showCatName val="0"/>
          <c:showSerName val="0"/>
          <c:showPercent val="0"/>
          <c:showBubbleSize val="0"/>
        </c:dLbls>
        <c:smooth val="0"/>
        <c:axId val="940878575"/>
        <c:axId val="940878991"/>
      </c:lineChart>
      <c:catAx>
        <c:axId val="940878575"/>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a:t>DayOfYear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crossAx val="940878991"/>
        <c:crosses val="autoZero"/>
        <c:auto val="1"/>
        <c:lblAlgn val="ctr"/>
        <c:lblOffset val="100"/>
        <c:noMultiLvlLbl val="0"/>
      </c:catAx>
      <c:valAx>
        <c:axId val="940878991"/>
        <c:scaling>
          <c:orientation val="minMax"/>
        </c:scaling>
        <c:delete val="0"/>
        <c:axPos val="l"/>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dirty="0" smtClean="0"/>
                  <a:t>Daglig </a:t>
                </a:r>
                <a:r>
                  <a:rPr lang="da-DK" dirty="0"/>
                  <a:t>middelafstrømning </a:t>
                </a:r>
                <a:r>
                  <a:rPr lang="da-DK" dirty="0" smtClean="0"/>
                  <a:t>Q [m^3/s]</a:t>
                </a:r>
                <a:endParaRPr lang="da-DK"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40878575"/>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4A345-272E-46A6-8265-DF0D9E366029}" type="datetimeFigureOut">
              <a:rPr lang="da-DK" smtClean="0"/>
              <a:t>27-04-2022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60A12-9AB8-46FD-B1BE-3D97869B200E}" type="slidenum">
              <a:rPr lang="da-DK" smtClean="0"/>
              <a:t>‹nr.›</a:t>
            </a:fld>
            <a:endParaRPr lang="da-DK"/>
          </a:p>
        </p:txBody>
      </p:sp>
    </p:spTree>
    <p:extLst>
      <p:ext uri="{BB962C8B-B14F-4D97-AF65-F5344CB8AC3E}">
        <p14:creationId xmlns:p14="http://schemas.microsoft.com/office/powerpoint/2010/main" val="53052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3EDCB97-3F90-4BFB-BA02-45619EC30F9E}" type="slidenum">
              <a:rPr lang="da-DK" smtClean="0"/>
              <a:t>1</a:t>
            </a:fld>
            <a:endParaRPr lang="da-DK"/>
          </a:p>
        </p:txBody>
      </p:sp>
    </p:spTree>
    <p:extLst>
      <p:ext uri="{BB962C8B-B14F-4D97-AF65-F5344CB8AC3E}">
        <p14:creationId xmlns:p14="http://schemas.microsoft.com/office/powerpoint/2010/main" val="53602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smtClean="0">
                <a:solidFill>
                  <a:srgbClr val="202124"/>
                </a:solidFill>
                <a:effectLst/>
                <a:latin typeface="arial" panose="020B0604020202020204" pitchFamily="34" charset="0"/>
              </a:rPr>
              <a:t> </a:t>
            </a:r>
            <a:r>
              <a:rPr lang="da-DK" b="0" i="0" dirty="0" err="1" smtClean="0">
                <a:solidFill>
                  <a:srgbClr val="202124"/>
                </a:solidFill>
                <a:effectLst/>
                <a:latin typeface="arial" panose="020B0604020202020204" pitchFamily="34" charset="0"/>
              </a:rPr>
              <a:t>levelized</a:t>
            </a:r>
            <a:r>
              <a:rPr lang="da-DK" b="0" i="0" dirty="0" smtClean="0">
                <a:solidFill>
                  <a:srgbClr val="202124"/>
                </a:solidFill>
                <a:effectLst/>
                <a:latin typeface="arial" panose="020B0604020202020204" pitchFamily="34" charset="0"/>
              </a:rPr>
              <a:t> </a:t>
            </a:r>
            <a:r>
              <a:rPr lang="da-DK" b="0" i="0" dirty="0" err="1" smtClean="0">
                <a:solidFill>
                  <a:srgbClr val="202124"/>
                </a:solidFill>
                <a:effectLst/>
                <a:latin typeface="arial" panose="020B0604020202020204" pitchFamily="34" charset="0"/>
              </a:rPr>
              <a:t>cost</a:t>
            </a:r>
            <a:r>
              <a:rPr lang="da-DK" b="0" i="0" dirty="0" smtClean="0">
                <a:solidFill>
                  <a:srgbClr val="202124"/>
                </a:solidFill>
                <a:effectLst/>
                <a:latin typeface="arial" panose="020B0604020202020204" pitchFamily="34" charset="0"/>
              </a:rPr>
              <a:t> of </a:t>
            </a:r>
            <a:r>
              <a:rPr lang="da-DK" b="0" i="0" dirty="0" err="1" smtClean="0">
                <a:solidFill>
                  <a:srgbClr val="202124"/>
                </a:solidFill>
                <a:effectLst/>
                <a:latin typeface="arial" panose="020B0604020202020204" pitchFamily="34" charset="0"/>
              </a:rPr>
              <a:t>energy</a:t>
            </a:r>
            <a:endParaRPr lang="da-DK" dirty="0"/>
          </a:p>
        </p:txBody>
      </p:sp>
      <p:sp>
        <p:nvSpPr>
          <p:cNvPr id="4" name="Pladsholder til slidenummer 3"/>
          <p:cNvSpPr>
            <a:spLocks noGrp="1"/>
          </p:cNvSpPr>
          <p:nvPr>
            <p:ph type="sldNum" sz="quarter" idx="10"/>
          </p:nvPr>
        </p:nvSpPr>
        <p:spPr/>
        <p:txBody>
          <a:bodyPr/>
          <a:lstStyle/>
          <a:p>
            <a:fld id="{43EDCB97-3F90-4BFB-BA02-45619EC30F9E}" type="slidenum">
              <a:rPr lang="da-DK" smtClean="0"/>
              <a:t>14</a:t>
            </a:fld>
            <a:endParaRPr lang="da-DK"/>
          </a:p>
        </p:txBody>
      </p:sp>
    </p:spTree>
    <p:extLst>
      <p:ext uri="{BB962C8B-B14F-4D97-AF65-F5344CB8AC3E}">
        <p14:creationId xmlns:p14="http://schemas.microsoft.com/office/powerpoint/2010/main" val="1324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smtClean="0"/>
              <a:t>No power </a:t>
            </a:r>
            <a:r>
              <a:rPr lang="da-DK" dirty="0" err="1" smtClean="0"/>
              <a:t>grid</a:t>
            </a:r>
            <a:r>
              <a:rPr lang="da-DK" dirty="0" smtClean="0"/>
              <a:t> </a:t>
            </a:r>
            <a:r>
              <a:rPr lang="da-DK" dirty="0" err="1" smtClean="0"/>
              <a:t>infrastructure</a:t>
            </a:r>
            <a:r>
              <a:rPr lang="da-DK" dirty="0" smtClean="0"/>
              <a:t>. </a:t>
            </a:r>
          </a:p>
          <a:p>
            <a:pPr marL="0" indent="0">
              <a:buFont typeface="Arial" panose="020B0604020202020204" pitchFamily="34" charset="0"/>
              <a:buNone/>
            </a:pPr>
            <a:r>
              <a:rPr lang="da-DK" dirty="0" smtClean="0"/>
              <a:t>Island</a:t>
            </a:r>
            <a:r>
              <a:rPr lang="da-DK" baseline="0" dirty="0" smtClean="0"/>
              <a:t> operation </a:t>
            </a:r>
            <a:r>
              <a:rPr lang="da-DK" baseline="0" dirty="0" err="1" smtClean="0"/>
              <a:t>every</a:t>
            </a:r>
            <a:r>
              <a:rPr lang="da-DK" baseline="0" dirty="0" smtClean="0"/>
              <a:t> </a:t>
            </a:r>
            <a:r>
              <a:rPr lang="da-DK" baseline="0" dirty="0" err="1" smtClean="0"/>
              <a:t>town</a:t>
            </a:r>
            <a:r>
              <a:rPr lang="da-DK" baseline="0" dirty="0" smtClean="0"/>
              <a:t> and settlement.</a:t>
            </a:r>
          </a:p>
          <a:p>
            <a:pPr marL="0" indent="0">
              <a:buFont typeface="Arial" panose="020B0604020202020204" pitchFamily="34" charset="0"/>
              <a:buNone/>
            </a:pPr>
            <a:r>
              <a:rPr lang="da-DK" baseline="0" dirty="0" smtClean="0"/>
              <a:t>High </a:t>
            </a:r>
            <a:r>
              <a:rPr lang="da-DK" baseline="0" dirty="0" err="1" smtClean="0"/>
              <a:t>demands</a:t>
            </a:r>
            <a:r>
              <a:rPr lang="da-DK" baseline="0" dirty="0" smtClean="0"/>
              <a:t> to back up </a:t>
            </a:r>
            <a:r>
              <a:rPr lang="da-DK" baseline="0" dirty="0" err="1" smtClean="0"/>
              <a:t>facilities</a:t>
            </a:r>
            <a:r>
              <a:rPr lang="da-DK" baseline="0" smtClean="0"/>
              <a:t>.</a:t>
            </a:r>
            <a:endParaRPr lang="da-DK" dirty="0"/>
          </a:p>
        </p:txBody>
      </p:sp>
      <p:sp>
        <p:nvSpPr>
          <p:cNvPr id="4" name="Pladsholder til slidenummer 3"/>
          <p:cNvSpPr>
            <a:spLocks noGrp="1"/>
          </p:cNvSpPr>
          <p:nvPr>
            <p:ph type="sldNum" sz="quarter" idx="10"/>
          </p:nvPr>
        </p:nvSpPr>
        <p:spPr/>
        <p:txBody>
          <a:bodyPr/>
          <a:lstStyle/>
          <a:p>
            <a:fld id="{50760A12-9AB8-46FD-B1BE-3D97869B200E}" type="slidenum">
              <a:rPr lang="da-DK" smtClean="0"/>
              <a:t>2</a:t>
            </a:fld>
            <a:endParaRPr lang="da-DK"/>
          </a:p>
        </p:txBody>
      </p:sp>
    </p:spTree>
    <p:extLst>
      <p:ext uri="{BB962C8B-B14F-4D97-AF65-F5344CB8AC3E}">
        <p14:creationId xmlns:p14="http://schemas.microsoft.com/office/powerpoint/2010/main" val="387343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Adopted</a:t>
            </a:r>
            <a:r>
              <a:rPr lang="da-DK" dirty="0" smtClean="0"/>
              <a:t> plans for </a:t>
            </a:r>
            <a:r>
              <a:rPr lang="da-DK" dirty="0" err="1" smtClean="0"/>
              <a:t>expansion</a:t>
            </a:r>
            <a:r>
              <a:rPr lang="da-DK" dirty="0" smtClean="0"/>
              <a:t> 45</a:t>
            </a:r>
            <a:r>
              <a:rPr lang="da-DK" baseline="0" dirty="0" smtClean="0"/>
              <a:t> to 100 MW.</a:t>
            </a:r>
            <a:endParaRPr lang="da-DK" dirty="0"/>
          </a:p>
        </p:txBody>
      </p:sp>
      <p:sp>
        <p:nvSpPr>
          <p:cNvPr id="4" name="Pladsholder til slidenummer 3"/>
          <p:cNvSpPr>
            <a:spLocks noGrp="1"/>
          </p:cNvSpPr>
          <p:nvPr>
            <p:ph type="sldNum" sz="quarter" idx="10"/>
          </p:nvPr>
        </p:nvSpPr>
        <p:spPr/>
        <p:txBody>
          <a:bodyPr/>
          <a:lstStyle/>
          <a:p>
            <a:fld id="{50760A12-9AB8-46FD-B1BE-3D97869B200E}" type="slidenum">
              <a:rPr lang="da-DK" smtClean="0"/>
              <a:t>6</a:t>
            </a:fld>
            <a:endParaRPr lang="da-DK"/>
          </a:p>
        </p:txBody>
      </p:sp>
    </p:spTree>
    <p:extLst>
      <p:ext uri="{BB962C8B-B14F-4D97-AF65-F5344CB8AC3E}">
        <p14:creationId xmlns:p14="http://schemas.microsoft.com/office/powerpoint/2010/main" val="220219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Udnyttelse</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45DA3-01C7-4192-8F95-CCB47CA0D29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6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Opdater**</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45DA3-01C7-4192-8F95-CCB47CA0D29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1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Figur 6. </a:t>
            </a:r>
            <a:r>
              <a:rPr lang="da-DK" sz="1200" i="1" kern="1200" dirty="0" err="1" smtClean="0">
                <a:solidFill>
                  <a:schemeClr val="tx1"/>
                </a:solidFill>
                <a:effectLst/>
                <a:latin typeface="+mn-lt"/>
                <a:ea typeface="+mn-ea"/>
                <a:cs typeface="+mn-cs"/>
              </a:rPr>
              <a:t>Middelhydrografer</a:t>
            </a:r>
            <a:r>
              <a:rPr lang="da-DK" sz="1200" i="1" kern="1200" dirty="0" smtClean="0">
                <a:solidFill>
                  <a:schemeClr val="tx1"/>
                </a:solidFill>
                <a:effectLst/>
                <a:latin typeface="+mn-lt"/>
                <a:ea typeface="+mn-ea"/>
                <a:cs typeface="+mn-cs"/>
              </a:rPr>
              <a:t> for afstrømningen fra den isdækkede del af oplandet til </a:t>
            </a:r>
            <a:r>
              <a:rPr lang="da-DK" sz="1200" i="1" kern="1200" dirty="0" err="1" smtClean="0">
                <a:solidFill>
                  <a:schemeClr val="tx1"/>
                </a:solidFill>
                <a:effectLst/>
                <a:latin typeface="+mn-lt"/>
                <a:ea typeface="+mn-ea"/>
                <a:cs typeface="+mn-cs"/>
              </a:rPr>
              <a:t>Tasersiaq</a:t>
            </a:r>
            <a:r>
              <a:rPr lang="da-DK" sz="1200" i="1" kern="1200" dirty="0" smtClean="0">
                <a:solidFill>
                  <a:schemeClr val="tx1"/>
                </a:solidFill>
                <a:effectLst/>
                <a:latin typeface="+mn-lt"/>
                <a:ea typeface="+mn-ea"/>
                <a:cs typeface="+mn-cs"/>
              </a:rPr>
              <a:t> for henholdsvis perioden 1975-2002 (blå) og perioden 2003-2014 (rød). Forskellen mellem de to er tegnet ind som en sort kurve. Den første periode er baseret på observationer fra i gennemsnit ca. 20 år, den anden periode fra i gennemsnit ca. 10 år.</a:t>
            </a:r>
            <a:endParaRPr lang="da-DK" sz="1200" kern="1200" dirty="0" smtClean="0">
              <a:solidFill>
                <a:schemeClr val="tx1"/>
              </a:solidFill>
              <a:effectLst/>
              <a:latin typeface="+mn-lt"/>
              <a:ea typeface="+mn-ea"/>
              <a:cs typeface="+mn-cs"/>
            </a:endParaRPr>
          </a:p>
          <a:p>
            <a:endParaRPr lang="da-DK" dirty="0" smtClean="0"/>
          </a:p>
          <a:p>
            <a:r>
              <a:rPr lang="da-DK" dirty="0" smtClean="0"/>
              <a:t>Siden</a:t>
            </a:r>
            <a:r>
              <a:rPr lang="da-DK" baseline="0" dirty="0" smtClean="0"/>
              <a:t> dengang er der observeret en øget nedbør og afsmeltning fra indlandsisen. Reelt vil flere af de beskrevne potentialer være større, og variationen fra år til år vil også være mere ekstrem</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45DA3-01C7-4192-8F95-CCB47CA0D29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78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strike="noStrike" spc="-1" dirty="0" smtClean="0">
                <a:latin typeface="DejaVu Sans"/>
              </a:rPr>
              <a:t>Oplysningerne om</a:t>
            </a:r>
            <a:r>
              <a:rPr lang="en" sz="1200" b="0" strike="noStrike" spc="-1" baseline="0" dirty="0" smtClean="0">
                <a:latin typeface="DejaVu Sans"/>
              </a:rPr>
              <a:t> potentialernes størrelse stammer primært </a:t>
            </a:r>
            <a:r>
              <a:rPr lang="da-DK" sz="1200" b="0" strike="noStrike" spc="-1" baseline="0" dirty="0" smtClean="0">
                <a:latin typeface="DejaVu Sans"/>
              </a:rPr>
              <a:t>I</a:t>
            </a:r>
            <a:r>
              <a:rPr lang="en" sz="1200" b="0" strike="noStrike" spc="-1" baseline="0" dirty="0" smtClean="0">
                <a:latin typeface="DejaVu Sans"/>
              </a:rPr>
              <a:t> den dokumentation der beskriver de enkelte potentialer</a:t>
            </a:r>
            <a:endParaRPr lang="en" sz="1200" b="0" strike="noStrike" spc="-1" dirty="0" smtClean="0">
              <a:latin typeface="DejaVu Sans"/>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45DA3-01C7-4192-8F95-CCB47CA0D29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78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16000" indent="-216000">
              <a:lnSpc>
                <a:spcPct val="100000"/>
              </a:lnSpc>
              <a:tabLst>
                <a:tab pos="0" algn="l"/>
              </a:tabLst>
            </a:pPr>
            <a:endParaRPr lang="en" sz="1200" b="0" strike="noStrike" spc="-1" dirty="0">
              <a:latin typeface="DejaVu Sans"/>
            </a:endParaRPr>
          </a:p>
        </p:txBody>
      </p:sp>
      <p:sp>
        <p:nvSpPr>
          <p:cNvPr id="4" name="Pladsholder til slidenummer 3"/>
          <p:cNvSpPr>
            <a:spLocks noGrp="1"/>
          </p:cNvSpPr>
          <p:nvPr>
            <p:ph type="sldNum" sz="quarter" idx="10"/>
          </p:nvPr>
        </p:nvSpPr>
        <p:spPr/>
        <p:txBody>
          <a:bodyPr/>
          <a:lstStyle/>
          <a:p>
            <a:fld id="{A9A45DA3-01C7-4192-8F95-CCB47CA0D293}" type="slidenum">
              <a:rPr lang="da-DK" smtClean="0"/>
              <a:t>12</a:t>
            </a:fld>
            <a:endParaRPr lang="da-DK"/>
          </a:p>
        </p:txBody>
      </p:sp>
    </p:spTree>
    <p:extLst>
      <p:ext uri="{BB962C8B-B14F-4D97-AF65-F5344CB8AC3E}">
        <p14:creationId xmlns:p14="http://schemas.microsoft.com/office/powerpoint/2010/main" val="205936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16000" indent="-216000">
              <a:lnSpc>
                <a:spcPct val="100000"/>
              </a:lnSpc>
              <a:tabLst>
                <a:tab pos="0" algn="l"/>
              </a:tabLst>
            </a:pPr>
            <a:endParaRPr lang="en" sz="2000" b="0" strike="noStrike" spc="-1" dirty="0">
              <a:latin typeface="DejaVu Sans"/>
            </a:endParaRPr>
          </a:p>
        </p:txBody>
      </p:sp>
      <p:sp>
        <p:nvSpPr>
          <p:cNvPr id="4" name="Pladsholder til slidenummer 3"/>
          <p:cNvSpPr>
            <a:spLocks noGrp="1"/>
          </p:cNvSpPr>
          <p:nvPr>
            <p:ph type="sldNum" sz="quarter" idx="10"/>
          </p:nvPr>
        </p:nvSpPr>
        <p:spPr/>
        <p:txBody>
          <a:bodyPr/>
          <a:lstStyle/>
          <a:p>
            <a:fld id="{A9A45DA3-01C7-4192-8F95-CCB47CA0D293}" type="slidenum">
              <a:rPr lang="da-DK" smtClean="0"/>
              <a:t>13</a:t>
            </a:fld>
            <a:endParaRPr lang="da-DK"/>
          </a:p>
        </p:txBody>
      </p:sp>
    </p:spTree>
    <p:extLst>
      <p:ext uri="{BB962C8B-B14F-4D97-AF65-F5344CB8AC3E}">
        <p14:creationId xmlns:p14="http://schemas.microsoft.com/office/powerpoint/2010/main" val="27267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28ACA13C-08EB-4D6E-9D9F-1BCC85135251}"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287763763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8ACA13C-08EB-4D6E-9D9F-1BCC85135251}"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11068961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8ACA13C-08EB-4D6E-9D9F-1BCC85135251}"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114322629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Kun tite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99" b="1" i="0">
                <a:solidFill>
                  <a:schemeClr val="bg1"/>
                </a:solidFill>
                <a:latin typeface="Trebuchet MS"/>
                <a:cs typeface="Trebuchet MS"/>
              </a:defRPr>
            </a:lvl1pPr>
          </a:lstStyle>
          <a:p>
            <a:r>
              <a:rPr lang="da-DK" smtClean="0"/>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6778664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8ACA13C-08EB-4D6E-9D9F-1BCC85135251}"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22445549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28ACA13C-08EB-4D6E-9D9F-1BCC85135251}" type="datetimeFigureOut">
              <a:rPr lang="da-DK" smtClean="0"/>
              <a:t>27-04-2022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22450815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8ACA13C-08EB-4D6E-9D9F-1BCC85135251}" type="datetimeFigureOut">
              <a:rPr lang="da-DK" smtClean="0"/>
              <a:t>27-04-2022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33571420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8ACA13C-08EB-4D6E-9D9F-1BCC85135251}" type="datetimeFigureOut">
              <a:rPr lang="da-DK" smtClean="0"/>
              <a:t>27-04-2022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36220125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8ACA13C-08EB-4D6E-9D9F-1BCC85135251}" type="datetimeFigureOut">
              <a:rPr lang="da-DK" smtClean="0"/>
              <a:t>27-04-2022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13406727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8ACA13C-08EB-4D6E-9D9F-1BCC85135251}" type="datetimeFigureOut">
              <a:rPr lang="da-DK" smtClean="0"/>
              <a:t>27-04-2022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421073739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28ACA13C-08EB-4D6E-9D9F-1BCC85135251}" type="datetimeFigureOut">
              <a:rPr lang="da-DK" smtClean="0"/>
              <a:t>27-04-2022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28162585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28ACA13C-08EB-4D6E-9D9F-1BCC85135251}" type="datetimeFigureOut">
              <a:rPr lang="da-DK" smtClean="0"/>
              <a:t>27-04-2022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E8075E9-87F3-4C64-9B7E-F724A160F302}" type="slidenum">
              <a:rPr lang="da-DK" smtClean="0"/>
              <a:t>‹nr.›</a:t>
            </a:fld>
            <a:endParaRPr lang="da-DK"/>
          </a:p>
        </p:txBody>
      </p:sp>
    </p:spTree>
    <p:extLst>
      <p:ext uri="{BB962C8B-B14F-4D97-AF65-F5344CB8AC3E}">
        <p14:creationId xmlns:p14="http://schemas.microsoft.com/office/powerpoint/2010/main" val="37593454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CA13C-08EB-4D6E-9D9F-1BCC85135251}" type="datetimeFigureOut">
              <a:rPr lang="da-DK" smtClean="0"/>
              <a:t>27-04-2022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075E9-87F3-4C64-9B7E-F724A160F302}" type="slidenum">
              <a:rPr lang="da-DK" smtClean="0"/>
              <a:t>‹nr.›</a:t>
            </a:fld>
            <a:endParaRPr lang="da-DK"/>
          </a:p>
        </p:txBody>
      </p:sp>
    </p:spTree>
    <p:extLst>
      <p:ext uri="{BB962C8B-B14F-4D97-AF65-F5344CB8AC3E}">
        <p14:creationId xmlns:p14="http://schemas.microsoft.com/office/powerpoint/2010/main" val="2633469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cap="small" dirty="0" err="1" smtClean="0">
                <a:solidFill>
                  <a:srgbClr val="002060"/>
                </a:solidFill>
                <a:latin typeface="Palatino Linotype" panose="02040502050505030304" pitchFamily="18" charset="0"/>
              </a:rPr>
              <a:t>Welcome</a:t>
            </a:r>
            <a:r>
              <a:rPr lang="da-DK" cap="small" dirty="0" smtClean="0">
                <a:solidFill>
                  <a:srgbClr val="002060"/>
                </a:solidFill>
                <a:latin typeface="Palatino Linotype" panose="02040502050505030304" pitchFamily="18" charset="0"/>
              </a:rPr>
              <a:t> to Nukissiorfiit</a:t>
            </a:r>
            <a:endParaRPr lang="da-DK" cap="small" dirty="0">
              <a:solidFill>
                <a:srgbClr val="002060"/>
              </a:solidFill>
              <a:latin typeface="Palatino Linotype" panose="02040502050505030304" pitchFamily="18" charset="0"/>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47" y="5719420"/>
            <a:ext cx="4878825" cy="1026500"/>
          </a:xfrm>
          <a:prstGeom prst="rect">
            <a:avLst/>
          </a:prstGeom>
        </p:spPr>
      </p:pic>
      <p:sp>
        <p:nvSpPr>
          <p:cNvPr id="5" name="Tekstfelt 4"/>
          <p:cNvSpPr txBox="1"/>
          <p:nvPr/>
        </p:nvSpPr>
        <p:spPr>
          <a:xfrm>
            <a:off x="5247861" y="6192078"/>
            <a:ext cx="5625548" cy="400110"/>
          </a:xfrm>
          <a:prstGeom prst="rect">
            <a:avLst/>
          </a:prstGeom>
          <a:noFill/>
        </p:spPr>
        <p:txBody>
          <a:bodyPr wrap="square" rtlCol="0">
            <a:spAutoFit/>
          </a:bodyPr>
          <a:lstStyle/>
          <a:p>
            <a:r>
              <a:rPr lang="da-DK" sz="2000" b="1" cap="small" dirty="0" smtClean="0">
                <a:solidFill>
                  <a:srgbClr val="0053A2"/>
                </a:solidFill>
              </a:rPr>
              <a:t>The National Utility Company of Greenland</a:t>
            </a:r>
            <a:endParaRPr lang="da-DK" sz="2000" b="1" cap="small" dirty="0">
              <a:solidFill>
                <a:srgbClr val="0053A2"/>
              </a:solidFill>
            </a:endParaRPr>
          </a:p>
        </p:txBody>
      </p:sp>
      <p:sp>
        <p:nvSpPr>
          <p:cNvPr id="6" name="Tekstfelt 5"/>
          <p:cNvSpPr txBox="1"/>
          <p:nvPr/>
        </p:nvSpPr>
        <p:spPr>
          <a:xfrm>
            <a:off x="731520" y="4582160"/>
            <a:ext cx="10696534" cy="646331"/>
          </a:xfrm>
          <a:prstGeom prst="rect">
            <a:avLst/>
          </a:prstGeom>
          <a:noFill/>
        </p:spPr>
        <p:txBody>
          <a:bodyPr wrap="square" rtlCol="0">
            <a:spAutoFit/>
          </a:bodyPr>
          <a:lstStyle/>
          <a:p>
            <a:pPr algn="ctr"/>
            <a:r>
              <a:rPr lang="da-DK" dirty="0" smtClean="0">
                <a:solidFill>
                  <a:schemeClr val="tx2"/>
                </a:solidFill>
              </a:rPr>
              <a:t>For </a:t>
            </a:r>
            <a:r>
              <a:rPr lang="da-DK" dirty="0" err="1" smtClean="0">
                <a:solidFill>
                  <a:schemeClr val="tx2"/>
                </a:solidFill>
              </a:rPr>
              <a:t>our</a:t>
            </a:r>
            <a:r>
              <a:rPr lang="da-DK" dirty="0" smtClean="0">
                <a:solidFill>
                  <a:schemeClr val="tx2"/>
                </a:solidFill>
              </a:rPr>
              <a:t> </a:t>
            </a:r>
            <a:r>
              <a:rPr lang="da-DK" dirty="0" err="1" smtClean="0">
                <a:solidFill>
                  <a:schemeClr val="tx2"/>
                </a:solidFill>
              </a:rPr>
              <a:t>distinguished</a:t>
            </a:r>
            <a:r>
              <a:rPr lang="da-DK" dirty="0" smtClean="0">
                <a:solidFill>
                  <a:schemeClr val="tx2"/>
                </a:solidFill>
              </a:rPr>
              <a:t> </a:t>
            </a:r>
            <a:r>
              <a:rPr lang="da-DK" dirty="0" err="1" smtClean="0">
                <a:solidFill>
                  <a:schemeClr val="tx2"/>
                </a:solidFill>
              </a:rPr>
              <a:t>guests</a:t>
            </a:r>
            <a:r>
              <a:rPr lang="da-DK" dirty="0" smtClean="0">
                <a:solidFill>
                  <a:schemeClr val="tx2"/>
                </a:solidFill>
              </a:rPr>
              <a:t> from the </a:t>
            </a:r>
            <a:r>
              <a:rPr lang="da-DK" dirty="0" err="1" smtClean="0">
                <a:solidFill>
                  <a:schemeClr val="tx2"/>
                </a:solidFill>
              </a:rPr>
              <a:t>Icelandic</a:t>
            </a:r>
            <a:r>
              <a:rPr lang="da-DK" dirty="0" smtClean="0">
                <a:solidFill>
                  <a:schemeClr val="tx2"/>
                </a:solidFill>
              </a:rPr>
              <a:t> </a:t>
            </a:r>
            <a:r>
              <a:rPr lang="da-DK" dirty="0" err="1" smtClean="0">
                <a:solidFill>
                  <a:schemeClr val="tx2"/>
                </a:solidFill>
              </a:rPr>
              <a:t>trade</a:t>
            </a:r>
            <a:r>
              <a:rPr lang="da-DK" dirty="0" smtClean="0">
                <a:solidFill>
                  <a:schemeClr val="tx2"/>
                </a:solidFill>
              </a:rPr>
              <a:t> delegation </a:t>
            </a:r>
          </a:p>
          <a:p>
            <a:pPr algn="ctr"/>
            <a:r>
              <a:rPr lang="da-DK" dirty="0" smtClean="0">
                <a:solidFill>
                  <a:schemeClr val="tx2"/>
                </a:solidFill>
              </a:rPr>
              <a:t>chaired by </a:t>
            </a:r>
            <a:r>
              <a:rPr lang="da-DK" dirty="0" err="1" smtClean="0">
                <a:solidFill>
                  <a:schemeClr val="tx2"/>
                </a:solidFill>
              </a:rPr>
              <a:t>Icelands</a:t>
            </a:r>
            <a:r>
              <a:rPr lang="da-DK" dirty="0" smtClean="0">
                <a:solidFill>
                  <a:schemeClr val="tx2"/>
                </a:solidFill>
              </a:rPr>
              <a:t> Minister of Finance Mr. Bjarni </a:t>
            </a:r>
            <a:r>
              <a:rPr lang="da-DK" dirty="0" err="1" smtClean="0">
                <a:solidFill>
                  <a:schemeClr val="tx2"/>
                </a:solidFill>
              </a:rPr>
              <a:t>Benediktsson</a:t>
            </a:r>
            <a:r>
              <a:rPr lang="da-DK" dirty="0" smtClean="0">
                <a:solidFill>
                  <a:schemeClr val="tx2"/>
                </a:solidFill>
              </a:rPr>
              <a:t> </a:t>
            </a:r>
            <a:endParaRPr lang="da-DK" dirty="0">
              <a:solidFill>
                <a:schemeClr val="tx2"/>
              </a:solidFill>
            </a:endParaRPr>
          </a:p>
        </p:txBody>
      </p:sp>
    </p:spTree>
    <p:extLst>
      <p:ext uri="{BB962C8B-B14F-4D97-AF65-F5344CB8AC3E}">
        <p14:creationId xmlns:p14="http://schemas.microsoft.com/office/powerpoint/2010/main" val="61325070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5FA"/>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6841" y="983381"/>
            <a:ext cx="10503686" cy="686799"/>
          </a:xfrm>
        </p:spPr>
        <p:txBody>
          <a:bodyPr>
            <a:normAutofit/>
          </a:bodyPr>
          <a:lstStyle/>
          <a:p>
            <a:pPr marL="0" indent="0" algn="ctr">
              <a:spcBef>
                <a:spcPct val="0"/>
              </a:spcBef>
              <a:buNone/>
            </a:pPr>
            <a:r>
              <a:rPr lang="en-US" sz="3600" dirty="0">
                <a:solidFill>
                  <a:srgbClr val="3D8AA7"/>
                </a:solidFill>
                <a:latin typeface="Palatino Linotype" panose="02040502050505030304" pitchFamily="18" charset="0"/>
                <a:ea typeface="ＭＳ Ｐゴシック" pitchFamily="34" charset="-128"/>
              </a:rPr>
              <a:t>Greenland's hydropower resources </a:t>
            </a:r>
            <a:endParaRPr lang="da-DK" sz="2000" dirty="0" smtClean="0">
              <a:solidFill>
                <a:srgbClr val="3D8AA7"/>
              </a:solidFill>
              <a:latin typeface="Corbel" panose="020B0503020204020204" pitchFamily="34" charset="0"/>
            </a:endParaRPr>
          </a:p>
        </p:txBody>
      </p:sp>
      <p:graphicFrame>
        <p:nvGraphicFramePr>
          <p:cNvPr id="11" name="Diagram 10"/>
          <p:cNvGraphicFramePr>
            <a:graphicFrameLocks/>
          </p:cNvGraphicFramePr>
          <p:nvPr>
            <p:extLst>
              <p:ext uri="{D42A27DB-BD31-4B8C-83A1-F6EECF244321}">
                <p14:modId xmlns:p14="http://schemas.microsoft.com/office/powerpoint/2010/main" val="2676970066"/>
              </p:ext>
            </p:extLst>
          </p:nvPr>
        </p:nvGraphicFramePr>
        <p:xfrm>
          <a:off x="1343372" y="1670180"/>
          <a:ext cx="8690624" cy="503886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Billede 1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3262" y1="80449" x2="50591" y2="69551"/>
                        <a14:foregroundMark x1="64303" y1="87500" x2="72340" y2="68910"/>
                      </a14:backgroundRemoval>
                    </a14:imgEffect>
                  </a14:imgLayer>
                </a14:imgProps>
              </a:ext>
            </a:extLst>
          </a:blip>
          <a:stretch>
            <a:fillRect/>
          </a:stretch>
        </p:blipFill>
        <p:spPr>
          <a:xfrm>
            <a:off x="9276966" y="5013157"/>
            <a:ext cx="2915033" cy="1844843"/>
          </a:xfrm>
          <a:prstGeom prst="rect">
            <a:avLst/>
          </a:prstGeom>
        </p:spPr>
      </p:pic>
    </p:spTree>
    <p:extLst>
      <p:ext uri="{BB962C8B-B14F-4D97-AF65-F5344CB8AC3E}">
        <p14:creationId xmlns:p14="http://schemas.microsoft.com/office/powerpoint/2010/main" val="41543013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3E6F"/>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6840" y="983381"/>
            <a:ext cx="11755160" cy="1265297"/>
          </a:xfrm>
        </p:spPr>
        <p:txBody>
          <a:bodyPr>
            <a:normAutofit/>
          </a:bodyPr>
          <a:lstStyle/>
          <a:p>
            <a:pPr marL="0" indent="0">
              <a:spcBef>
                <a:spcPct val="0"/>
              </a:spcBef>
              <a:buNone/>
            </a:pPr>
            <a:r>
              <a:rPr lang="en-US" sz="3600" dirty="0">
                <a:solidFill>
                  <a:srgbClr val="C5D437"/>
                </a:solidFill>
                <a:latin typeface="Palatino Linotype" panose="02040502050505030304" pitchFamily="18" charset="0"/>
                <a:ea typeface="ＭＳ Ｐゴシック" pitchFamily="34" charset="-128"/>
              </a:rPr>
              <a:t>Industrial </a:t>
            </a:r>
            <a:r>
              <a:rPr lang="en-US" sz="3600" dirty="0" smtClean="0">
                <a:solidFill>
                  <a:srgbClr val="C5D437"/>
                </a:solidFill>
                <a:latin typeface="Palatino Linotype" panose="02040502050505030304" pitchFamily="18" charset="0"/>
                <a:ea typeface="ＭＳ Ｐゴシック" pitchFamily="34" charset="-128"/>
              </a:rPr>
              <a:t>potentials over </a:t>
            </a:r>
            <a:r>
              <a:rPr lang="en-US" sz="3600" dirty="0">
                <a:solidFill>
                  <a:srgbClr val="C5D437"/>
                </a:solidFill>
                <a:latin typeface="Palatino Linotype" panose="02040502050505030304" pitchFamily="18" charset="0"/>
                <a:ea typeface="ＭＳ Ｐゴシック" pitchFamily="34" charset="-128"/>
              </a:rPr>
              <a:t>300 </a:t>
            </a:r>
            <a:r>
              <a:rPr lang="en-US" sz="3600" dirty="0" err="1">
                <a:solidFill>
                  <a:srgbClr val="C5D437"/>
                </a:solidFill>
                <a:latin typeface="Palatino Linotype" panose="02040502050505030304" pitchFamily="18" charset="0"/>
                <a:ea typeface="ＭＳ Ｐゴシック" pitchFamily="34" charset="-128"/>
              </a:rPr>
              <a:t>GWh</a:t>
            </a:r>
            <a:endParaRPr lang="da-DK" sz="2000" dirty="0" smtClean="0">
              <a:solidFill>
                <a:srgbClr val="C5D437"/>
              </a:solidFill>
              <a:latin typeface="Corbel" panose="020B0503020204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3364446598"/>
              </p:ext>
            </p:extLst>
          </p:nvPr>
        </p:nvGraphicFramePr>
        <p:xfrm>
          <a:off x="2076224" y="1616029"/>
          <a:ext cx="7239897" cy="5020937"/>
        </p:xfrm>
        <a:graphic>
          <a:graphicData uri="http://schemas.openxmlformats.org/drawingml/2006/table">
            <a:tbl>
              <a:tblPr firstRow="1" bandRow="1">
                <a:tableStyleId>{5FD0F851-EC5A-4D38-B0AD-8093EC10F338}</a:tableStyleId>
              </a:tblPr>
              <a:tblGrid>
                <a:gridCol w="1312435">
                  <a:extLst>
                    <a:ext uri="{9D8B030D-6E8A-4147-A177-3AD203B41FA5}">
                      <a16:colId xmlns:a16="http://schemas.microsoft.com/office/drawing/2014/main" val="1815397039"/>
                    </a:ext>
                  </a:extLst>
                </a:gridCol>
                <a:gridCol w="2130014">
                  <a:extLst>
                    <a:ext uri="{9D8B030D-6E8A-4147-A177-3AD203B41FA5}">
                      <a16:colId xmlns:a16="http://schemas.microsoft.com/office/drawing/2014/main" val="1534800881"/>
                    </a:ext>
                  </a:extLst>
                </a:gridCol>
                <a:gridCol w="1845186">
                  <a:extLst>
                    <a:ext uri="{9D8B030D-6E8A-4147-A177-3AD203B41FA5}">
                      <a16:colId xmlns:a16="http://schemas.microsoft.com/office/drawing/2014/main" val="2983173938"/>
                    </a:ext>
                  </a:extLst>
                </a:gridCol>
                <a:gridCol w="1952262">
                  <a:extLst>
                    <a:ext uri="{9D8B030D-6E8A-4147-A177-3AD203B41FA5}">
                      <a16:colId xmlns:a16="http://schemas.microsoft.com/office/drawing/2014/main" val="2993917626"/>
                    </a:ext>
                  </a:extLst>
                </a:gridCol>
              </a:tblGrid>
              <a:tr h="363378">
                <a:tc>
                  <a:txBody>
                    <a:bodyPr/>
                    <a:lstStyle/>
                    <a:p>
                      <a:pPr>
                        <a:lnSpc>
                          <a:spcPct val="100000"/>
                        </a:lnSpc>
                      </a:pPr>
                      <a:r>
                        <a:rPr lang="da-DK" sz="1400" b="1" strike="noStrike" spc="-1" dirty="0">
                          <a:solidFill>
                            <a:schemeClr val="bg1"/>
                          </a:solidFill>
                          <a:latin typeface="Palatino Linotype" panose="02040502050505030304" pitchFamily="18" charset="0"/>
                          <a:ea typeface="DejaVu Sans"/>
                        </a:rPr>
                        <a:t>Potentiale</a:t>
                      </a:r>
                      <a:endParaRPr lang="en" sz="1400" b="0" strike="noStrike" spc="-1" dirty="0">
                        <a:solidFill>
                          <a:schemeClr val="bg1"/>
                        </a:solidFill>
                        <a:latin typeface="Palatino Linotype" panose="02040502050505030304" pitchFamily="18" charset="0"/>
                      </a:endParaRPr>
                    </a:p>
                  </a:txBody>
                  <a:tcPr/>
                </a:tc>
                <a:tc>
                  <a:txBody>
                    <a:bodyPr/>
                    <a:lstStyle/>
                    <a:p>
                      <a:pPr>
                        <a:lnSpc>
                          <a:spcPct val="100000"/>
                        </a:lnSpc>
                      </a:pPr>
                      <a:r>
                        <a:rPr lang="da-DK" sz="1400" b="1" strike="noStrike" spc="-1" dirty="0" err="1" smtClean="0">
                          <a:solidFill>
                            <a:schemeClr val="bg1"/>
                          </a:solidFill>
                          <a:latin typeface="Palatino Linotype" panose="02040502050505030304" pitchFamily="18" charset="0"/>
                          <a:ea typeface="DejaVu Sans"/>
                        </a:rPr>
                        <a:t>Name</a:t>
                      </a:r>
                      <a:endParaRPr lang="en" sz="1400" b="0" strike="noStrike" spc="-1" dirty="0">
                        <a:solidFill>
                          <a:schemeClr val="bg1"/>
                        </a:solidFill>
                        <a:latin typeface="Palatino Linotype" panose="02040502050505030304" pitchFamily="18" charset="0"/>
                      </a:endParaRPr>
                    </a:p>
                  </a:txBody>
                  <a:tcPr/>
                </a:tc>
                <a:tc>
                  <a:txBody>
                    <a:bodyPr/>
                    <a:lstStyle/>
                    <a:p>
                      <a:pPr>
                        <a:lnSpc>
                          <a:spcPct val="100000"/>
                        </a:lnSpc>
                      </a:pPr>
                      <a:r>
                        <a:rPr lang="da-DK" sz="1400" b="1" strike="noStrike" spc="-1" dirty="0" err="1" smtClean="0">
                          <a:solidFill>
                            <a:schemeClr val="bg1"/>
                          </a:solidFill>
                          <a:latin typeface="Palatino Linotype" panose="02040502050505030304" pitchFamily="18" charset="0"/>
                          <a:ea typeface="DejaVu Sans"/>
                        </a:rPr>
                        <a:t>Capacity</a:t>
                      </a:r>
                      <a:endParaRPr lang="en" sz="140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400" b="1" strike="noStrike" spc="-1" dirty="0" smtClean="0">
                          <a:solidFill>
                            <a:schemeClr val="bg1"/>
                          </a:solidFill>
                          <a:latin typeface="Palatino Linotype" panose="02040502050505030304" pitchFamily="18" charset="0"/>
                          <a:ea typeface="DejaVu Sans"/>
                        </a:rPr>
                        <a:t>Status</a:t>
                      </a:r>
                      <a:endParaRPr lang="en" sz="140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015700155"/>
                  </a:ext>
                </a:extLst>
              </a:tr>
              <a:tr h="258184">
                <a:tc>
                  <a:txBody>
                    <a:bodyPr/>
                    <a:lstStyle/>
                    <a:p>
                      <a:pPr>
                        <a:lnSpc>
                          <a:spcPct val="100000"/>
                        </a:lnSpc>
                      </a:pPr>
                      <a:r>
                        <a:rPr lang="da-DK" sz="1050" b="0" strike="noStrike" spc="-1" dirty="0">
                          <a:solidFill>
                            <a:schemeClr val="bg1"/>
                          </a:solidFill>
                          <a:latin typeface="Palatino Linotype" panose="02040502050505030304" pitchFamily="18" charset="0"/>
                          <a:ea typeface="DejaVu Sans"/>
                        </a:rPr>
                        <a:t>03.h </a:t>
                      </a:r>
                      <a:endParaRPr lang="en" sz="1050" b="0" strike="noStrike" spc="-1" dirty="0">
                        <a:solidFill>
                          <a:schemeClr val="bg1"/>
                        </a:solidFill>
                        <a:latin typeface="Palatino Linotype" panose="02040502050505030304" pitchFamily="18" charset="0"/>
                      </a:endParaRPr>
                    </a:p>
                  </a:txBody>
                  <a:tcPr/>
                </a:tc>
                <a:tc>
                  <a:txBody>
                    <a:bodyPr/>
                    <a:lstStyle/>
                    <a:p>
                      <a:pPr>
                        <a:lnSpc>
                          <a:spcPct val="100000"/>
                        </a:lnSpc>
                      </a:pPr>
                      <a:r>
                        <a:rPr lang="da-DK" sz="1050" b="0" strike="noStrike" spc="-1" dirty="0">
                          <a:solidFill>
                            <a:schemeClr val="bg1"/>
                          </a:solidFill>
                          <a:latin typeface="Palatino Linotype" panose="02040502050505030304" pitchFamily="18" charset="0"/>
                          <a:ea typeface="DejaVu Sans"/>
                        </a:rPr>
                        <a:t>Johan Dahl Land </a:t>
                      </a:r>
                      <a:endParaRPr lang="en" sz="1050" b="0" strike="noStrike" spc="-1" dirty="0">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300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err="1" smtClean="0">
                          <a:solidFill>
                            <a:schemeClr val="bg1"/>
                          </a:solidFill>
                          <a:latin typeface="Palatino Linotype" panose="02040502050505030304" pitchFamily="18" charset="0"/>
                          <a:ea typeface="DejaVu Sans"/>
                        </a:rPr>
                        <a:t>Historic</a:t>
                      </a:r>
                      <a:r>
                        <a:rPr lang="da-DK" sz="1050" b="0" strike="noStrike" spc="-1" dirty="0" smtClean="0">
                          <a:solidFill>
                            <a:schemeClr val="bg1"/>
                          </a:solidFill>
                          <a:latin typeface="Palatino Linotype" panose="02040502050505030304" pitchFamily="18" charset="0"/>
                          <a:ea typeface="DejaVu Sans"/>
                        </a:rPr>
                        <a:t> </a:t>
                      </a:r>
                      <a:r>
                        <a:rPr lang="da-DK" sz="1050" b="0" strike="noStrike" spc="-1" dirty="0" smtClean="0">
                          <a:solidFill>
                            <a:schemeClr val="bg1"/>
                          </a:solidFill>
                          <a:latin typeface="Palatino Linotype" panose="02040502050505030304" pitchFamily="18" charset="0"/>
                          <a:ea typeface="+mn-ea"/>
                        </a:rPr>
                        <a:t>data</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495227079"/>
                  </a:ext>
                </a:extLst>
              </a:tr>
              <a:tr h="301214">
                <a:tc>
                  <a:txBody>
                    <a:bodyPr/>
                    <a:lstStyle/>
                    <a:p>
                      <a:pPr>
                        <a:lnSpc>
                          <a:spcPct val="100000"/>
                        </a:lnSpc>
                      </a:pPr>
                      <a:r>
                        <a:rPr lang="da-DK" sz="1050" b="0" strike="noStrike" spc="-1">
                          <a:solidFill>
                            <a:schemeClr val="bg1"/>
                          </a:solidFill>
                          <a:latin typeface="Palatino Linotype" panose="02040502050505030304" pitchFamily="18" charset="0"/>
                          <a:ea typeface="DejaVu Sans"/>
                        </a:rPr>
                        <a:t>05.h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dirty="0" err="1">
                          <a:solidFill>
                            <a:schemeClr val="bg1"/>
                          </a:solidFill>
                          <a:latin typeface="Palatino Linotype" panose="02040502050505030304" pitchFamily="18" charset="0"/>
                          <a:ea typeface="DejaVu Sans"/>
                        </a:rPr>
                        <a:t>Killeqarfik</a:t>
                      </a:r>
                      <a:r>
                        <a:rPr lang="da-DK" sz="1050" b="0" strike="noStrike" spc="-1" dirty="0">
                          <a:solidFill>
                            <a:schemeClr val="bg1"/>
                          </a:solidFill>
                          <a:latin typeface="Palatino Linotype" panose="02040502050505030304" pitchFamily="18" charset="0"/>
                          <a:ea typeface="DejaVu Sans"/>
                        </a:rPr>
                        <a:t> </a:t>
                      </a:r>
                      <a:endParaRPr lang="en" sz="1050" b="0" strike="noStrike" spc="-1" dirty="0">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310-625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a:solidFill>
                            <a:schemeClr val="bg1"/>
                          </a:solidFill>
                          <a:latin typeface="Palatino Linotype" panose="02040502050505030304" pitchFamily="18" charset="0"/>
                          <a:ea typeface="DejaVu Sans"/>
                        </a:rPr>
                        <a:t>-</a:t>
                      </a:r>
                      <a:endParaRPr lang="en" sz="1050" b="0" strike="noStrike" spc="-1">
                        <a:solidFill>
                          <a:schemeClr val="bg1"/>
                        </a:solidFill>
                        <a:latin typeface="Palatino Linotype" panose="02040502050505030304" pitchFamily="18" charset="0"/>
                      </a:endParaRPr>
                    </a:p>
                  </a:txBody>
                  <a:tcPr/>
                </a:tc>
                <a:extLst>
                  <a:ext uri="{0D108BD9-81ED-4DB2-BD59-A6C34878D82A}">
                    <a16:rowId xmlns:a16="http://schemas.microsoft.com/office/drawing/2014/main" val="924169654"/>
                  </a:ext>
                </a:extLst>
              </a:tr>
              <a:tr h="268941">
                <a:tc>
                  <a:txBody>
                    <a:bodyPr/>
                    <a:lstStyle/>
                    <a:p>
                      <a:pPr>
                        <a:lnSpc>
                          <a:spcPct val="100000"/>
                        </a:lnSpc>
                      </a:pPr>
                      <a:r>
                        <a:rPr lang="da-DK" sz="1050" b="0" strike="noStrike" spc="-1">
                          <a:solidFill>
                            <a:schemeClr val="bg1"/>
                          </a:solidFill>
                          <a:latin typeface="Palatino Linotype" panose="02040502050505030304" pitchFamily="18" charset="0"/>
                          <a:ea typeface="DejaVu Sans"/>
                        </a:rPr>
                        <a:t>05.j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dirty="0" err="1">
                          <a:solidFill>
                            <a:schemeClr val="bg1"/>
                          </a:solidFill>
                          <a:latin typeface="Palatino Linotype" panose="02040502050505030304" pitchFamily="18" charset="0"/>
                          <a:ea typeface="DejaVu Sans"/>
                        </a:rPr>
                        <a:t>Isorsua</a:t>
                      </a:r>
                      <a:r>
                        <a:rPr lang="da-DK" sz="1050" b="0" strike="noStrike" spc="-1" dirty="0">
                          <a:solidFill>
                            <a:schemeClr val="bg1"/>
                          </a:solidFill>
                          <a:latin typeface="Palatino Linotype" panose="02040502050505030304" pitchFamily="18" charset="0"/>
                          <a:ea typeface="DejaVu Sans"/>
                        </a:rPr>
                        <a:t> </a:t>
                      </a:r>
                      <a:endParaRPr lang="en" sz="1050" b="0" strike="noStrike" spc="-1" dirty="0">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a:solidFill>
                            <a:schemeClr val="bg1"/>
                          </a:solidFill>
                          <a:latin typeface="Palatino Linotype" panose="02040502050505030304" pitchFamily="18" charset="0"/>
                          <a:ea typeface="DejaVu Sans"/>
                        </a:rPr>
                        <a:t>340-850 GWh</a:t>
                      </a:r>
                      <a:endParaRPr lang="en" sz="1050" b="0" strike="noStrike" spc="-1">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a:solidFill>
                            <a:schemeClr val="bg1"/>
                          </a:solidFill>
                          <a:latin typeface="Palatino Linotype" panose="02040502050505030304" pitchFamily="18" charset="0"/>
                          <a:ea typeface="DejaVu Sans"/>
                        </a:rPr>
                        <a:t>-</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3511447031"/>
                  </a:ext>
                </a:extLst>
              </a:tr>
              <a:tr h="268941">
                <a:tc>
                  <a:txBody>
                    <a:bodyPr/>
                    <a:lstStyle/>
                    <a:p>
                      <a:pPr>
                        <a:lnSpc>
                          <a:spcPct val="100000"/>
                        </a:lnSpc>
                      </a:pPr>
                      <a:r>
                        <a:rPr lang="da-DK" sz="1050" b="0" strike="noStrike" spc="-1">
                          <a:solidFill>
                            <a:schemeClr val="bg1"/>
                          </a:solidFill>
                          <a:latin typeface="Palatino Linotype" panose="02040502050505030304" pitchFamily="18" charset="0"/>
                          <a:ea typeface="DejaVu Sans"/>
                        </a:rPr>
                        <a:t>05.k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dirty="0" err="1">
                          <a:solidFill>
                            <a:schemeClr val="bg1"/>
                          </a:solidFill>
                          <a:latin typeface="Palatino Linotype" panose="02040502050505030304" pitchFamily="18" charset="0"/>
                          <a:ea typeface="DejaVu Sans"/>
                        </a:rPr>
                        <a:t>Kangaarsuup</a:t>
                      </a:r>
                      <a:r>
                        <a:rPr lang="da-DK" sz="1050" b="0" strike="noStrike" spc="-1" dirty="0">
                          <a:solidFill>
                            <a:schemeClr val="bg1"/>
                          </a:solidFill>
                          <a:latin typeface="Palatino Linotype" panose="02040502050505030304" pitchFamily="18" charset="0"/>
                          <a:ea typeface="DejaVu Sans"/>
                        </a:rPr>
                        <a:t> </a:t>
                      </a:r>
                      <a:r>
                        <a:rPr lang="da-DK" sz="1050" b="0" strike="noStrike" spc="-1" dirty="0" err="1">
                          <a:solidFill>
                            <a:schemeClr val="bg1"/>
                          </a:solidFill>
                          <a:latin typeface="Palatino Linotype" panose="02040502050505030304" pitchFamily="18" charset="0"/>
                          <a:ea typeface="DejaVu Sans"/>
                        </a:rPr>
                        <a:t>tasersua</a:t>
                      </a:r>
                      <a:r>
                        <a:rPr lang="da-DK" sz="1050" b="0" strike="noStrike" spc="-1" dirty="0">
                          <a:solidFill>
                            <a:schemeClr val="bg1"/>
                          </a:solidFill>
                          <a:latin typeface="Palatino Linotype" panose="02040502050505030304" pitchFamily="18" charset="0"/>
                          <a:ea typeface="DejaVu Sans"/>
                        </a:rPr>
                        <a:t> </a:t>
                      </a:r>
                      <a:endParaRPr lang="en" sz="1050" b="0" strike="noStrike" spc="-1" dirty="0">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500-1000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a:solidFill>
                            <a:schemeClr val="bg1"/>
                          </a:solidFill>
                          <a:latin typeface="Palatino Linotype" panose="02040502050505030304" pitchFamily="18" charset="0"/>
                          <a:ea typeface="DejaVu Sans"/>
                        </a:rPr>
                        <a:t>-</a:t>
                      </a:r>
                      <a:endParaRPr lang="en" sz="1050" b="0" strike="noStrike" spc="-1">
                        <a:solidFill>
                          <a:schemeClr val="bg1"/>
                        </a:solidFill>
                        <a:latin typeface="Palatino Linotype" panose="02040502050505030304" pitchFamily="18" charset="0"/>
                      </a:endParaRPr>
                    </a:p>
                  </a:txBody>
                  <a:tcPr/>
                </a:tc>
                <a:extLst>
                  <a:ext uri="{0D108BD9-81ED-4DB2-BD59-A6C34878D82A}">
                    <a16:rowId xmlns:a16="http://schemas.microsoft.com/office/drawing/2014/main" val="2154471149"/>
                  </a:ext>
                </a:extLst>
              </a:tr>
              <a:tr h="258184">
                <a:tc>
                  <a:txBody>
                    <a:bodyPr/>
                    <a:lstStyle/>
                    <a:p>
                      <a:pPr>
                        <a:lnSpc>
                          <a:spcPct val="100000"/>
                        </a:lnSpc>
                      </a:pPr>
                      <a:r>
                        <a:rPr lang="da-DK" sz="1050" b="0" strike="noStrike" spc="-1" dirty="0">
                          <a:solidFill>
                            <a:schemeClr val="bg1"/>
                          </a:solidFill>
                          <a:latin typeface="Palatino Linotype" panose="02040502050505030304" pitchFamily="18" charset="0"/>
                          <a:ea typeface="DejaVu Sans"/>
                        </a:rPr>
                        <a:t>06.b-1 </a:t>
                      </a:r>
                      <a:endParaRPr lang="en" sz="1050" b="0" strike="noStrike" spc="-1" dirty="0">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Buksefjord 2</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+320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rPr>
                        <a:t>Outline</a:t>
                      </a:r>
                      <a:r>
                        <a:rPr lang="da-DK" sz="1050" b="0" strike="noStrike" spc="-1" baseline="0" dirty="0" smtClean="0">
                          <a:solidFill>
                            <a:schemeClr val="bg1"/>
                          </a:solidFill>
                          <a:latin typeface="Palatino Linotype" panose="02040502050505030304" pitchFamily="18" charset="0"/>
                        </a:rPr>
                        <a:t> </a:t>
                      </a:r>
                      <a:r>
                        <a:rPr lang="da-DK" sz="1050" b="0" strike="noStrike" spc="-1" baseline="0" dirty="0" err="1" smtClean="0">
                          <a:solidFill>
                            <a:schemeClr val="bg1"/>
                          </a:solidFill>
                          <a:latin typeface="Palatino Linotype" panose="02040502050505030304" pitchFamily="18" charset="0"/>
                        </a:rPr>
                        <a:t>Proposal</a:t>
                      </a:r>
                      <a:r>
                        <a:rPr lang="da-DK" sz="1050" b="0" strike="noStrike" spc="-1" baseline="0" dirty="0" smtClean="0">
                          <a:solidFill>
                            <a:schemeClr val="bg1"/>
                          </a:solidFill>
                          <a:latin typeface="Palatino Linotype" panose="02040502050505030304" pitchFamily="18" charset="0"/>
                        </a:rPr>
                        <a:t> (2020)</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011742960"/>
                  </a:ext>
                </a:extLst>
              </a:tr>
              <a:tr h="258183">
                <a:tc>
                  <a:txBody>
                    <a:bodyPr/>
                    <a:lstStyle/>
                    <a:p>
                      <a:pPr>
                        <a:lnSpc>
                          <a:spcPct val="100000"/>
                        </a:lnSpc>
                      </a:pPr>
                      <a:r>
                        <a:rPr lang="da-DK" sz="1050" b="0" strike="noStrike" spc="-1">
                          <a:solidFill>
                            <a:schemeClr val="bg1"/>
                          </a:solidFill>
                          <a:latin typeface="Palatino Linotype" panose="02040502050505030304" pitchFamily="18" charset="0"/>
                          <a:ea typeface="DejaVu Sans"/>
                        </a:rPr>
                        <a:t>06.b-2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Buksefjord 3</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+430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3835903239"/>
                  </a:ext>
                </a:extLst>
              </a:tr>
              <a:tr h="236668">
                <a:tc>
                  <a:txBody>
                    <a:bodyPr/>
                    <a:lstStyle/>
                    <a:p>
                      <a:pPr>
                        <a:lnSpc>
                          <a:spcPct val="100000"/>
                        </a:lnSpc>
                      </a:pPr>
                      <a:r>
                        <a:rPr lang="da-DK" sz="1050" b="0" strike="noStrike" spc="-1">
                          <a:solidFill>
                            <a:schemeClr val="bg1"/>
                          </a:solidFill>
                          <a:latin typeface="Palatino Linotype" panose="02040502050505030304" pitchFamily="18" charset="0"/>
                          <a:ea typeface="DejaVu Sans"/>
                        </a:rPr>
                        <a:t>06.c</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Allumersat</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300-700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027805189"/>
                  </a:ext>
                </a:extLst>
              </a:tr>
              <a:tr h="494350">
                <a:tc>
                  <a:txBody>
                    <a:bodyPr/>
                    <a:lstStyle/>
                    <a:p>
                      <a:pPr>
                        <a:lnSpc>
                          <a:spcPct val="100000"/>
                        </a:lnSpc>
                      </a:pPr>
                      <a:r>
                        <a:rPr lang="da-DK" sz="1050" b="0" strike="noStrike" spc="-1">
                          <a:solidFill>
                            <a:schemeClr val="bg1"/>
                          </a:solidFill>
                          <a:latin typeface="Palatino Linotype" panose="02040502050505030304" pitchFamily="18" charset="0"/>
                          <a:ea typeface="DejaVu Sans"/>
                        </a:rPr>
                        <a:t>06.d</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Qaqqat Akuleriit</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300-500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3221786994"/>
                  </a:ext>
                </a:extLst>
              </a:tr>
              <a:tr h="254651">
                <a:tc>
                  <a:txBody>
                    <a:bodyPr/>
                    <a:lstStyle/>
                    <a:p>
                      <a:pPr>
                        <a:lnSpc>
                          <a:spcPct val="100000"/>
                        </a:lnSpc>
                      </a:pPr>
                      <a:r>
                        <a:rPr lang="da-DK" sz="1050" b="0" strike="noStrike" spc="-1">
                          <a:solidFill>
                            <a:schemeClr val="bg1"/>
                          </a:solidFill>
                          <a:latin typeface="Palatino Linotype" panose="02040502050505030304" pitchFamily="18" charset="0"/>
                          <a:ea typeface="DejaVu Sans"/>
                        </a:rPr>
                        <a:t>06.e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Kangerluarsussuaq </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900-1300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4211232913"/>
                  </a:ext>
                </a:extLst>
              </a:tr>
              <a:tr h="268941">
                <a:tc>
                  <a:txBody>
                    <a:bodyPr/>
                    <a:lstStyle/>
                    <a:p>
                      <a:pPr>
                        <a:lnSpc>
                          <a:spcPct val="100000"/>
                        </a:lnSpc>
                      </a:pPr>
                      <a:r>
                        <a:rPr lang="da-DK" sz="1050" b="0" strike="noStrike" spc="-1" dirty="0">
                          <a:solidFill>
                            <a:schemeClr val="bg1"/>
                          </a:solidFill>
                          <a:latin typeface="Palatino Linotype" panose="02040502050505030304" pitchFamily="18" charset="0"/>
                          <a:ea typeface="DejaVu Sans"/>
                        </a:rPr>
                        <a:t>06.g </a:t>
                      </a:r>
                      <a:endParaRPr lang="en" sz="1050" b="0" strike="noStrike" spc="-1" dirty="0">
                        <a:solidFill>
                          <a:schemeClr val="bg1"/>
                        </a:solidFill>
                        <a:latin typeface="Palatino Linotype" panose="02040502050505030304" pitchFamily="18" charset="0"/>
                      </a:endParaRPr>
                    </a:p>
                  </a:txBody>
                  <a:tcPr/>
                </a:tc>
                <a:tc>
                  <a:txBody>
                    <a:bodyPr/>
                    <a:lstStyle/>
                    <a:p>
                      <a:pPr>
                        <a:lnSpc>
                          <a:spcPct val="100000"/>
                        </a:lnSpc>
                      </a:pPr>
                      <a:r>
                        <a:rPr lang="da-DK" sz="1050" b="0" strike="noStrike" spc="-1" dirty="0" err="1">
                          <a:solidFill>
                            <a:schemeClr val="bg1"/>
                          </a:solidFill>
                          <a:latin typeface="Palatino Linotype" panose="02040502050505030304" pitchFamily="18" charset="0"/>
                          <a:ea typeface="DejaVu Sans"/>
                        </a:rPr>
                        <a:t>Imarsuup</a:t>
                      </a:r>
                      <a:r>
                        <a:rPr lang="da-DK" sz="1050" b="0" strike="noStrike" spc="-1" dirty="0">
                          <a:solidFill>
                            <a:schemeClr val="bg1"/>
                          </a:solidFill>
                          <a:latin typeface="Palatino Linotype" panose="02040502050505030304" pitchFamily="18" charset="0"/>
                          <a:ea typeface="DejaVu Sans"/>
                        </a:rPr>
                        <a:t> </a:t>
                      </a:r>
                      <a:r>
                        <a:rPr lang="da-DK" sz="1050" b="0" strike="noStrike" spc="-1" dirty="0" err="1">
                          <a:solidFill>
                            <a:schemeClr val="bg1"/>
                          </a:solidFill>
                          <a:latin typeface="Palatino Linotype" panose="02040502050505030304" pitchFamily="18" charset="0"/>
                          <a:ea typeface="DejaVu Sans"/>
                        </a:rPr>
                        <a:t>Isua</a:t>
                      </a:r>
                      <a:r>
                        <a:rPr lang="da-DK" sz="1050" b="0" strike="noStrike" spc="-1" dirty="0">
                          <a:solidFill>
                            <a:schemeClr val="bg1"/>
                          </a:solidFill>
                          <a:latin typeface="Palatino Linotype" panose="02040502050505030304" pitchFamily="18" charset="0"/>
                          <a:ea typeface="DejaVu Sans"/>
                        </a:rPr>
                        <a:t> </a:t>
                      </a:r>
                      <a:endParaRPr lang="en" sz="1050" b="0" strike="noStrike" spc="-1" dirty="0">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1480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931573913"/>
                  </a:ext>
                </a:extLst>
              </a:tr>
              <a:tr h="247426">
                <a:tc>
                  <a:txBody>
                    <a:bodyPr/>
                    <a:lstStyle/>
                    <a:p>
                      <a:pPr>
                        <a:lnSpc>
                          <a:spcPct val="100000"/>
                        </a:lnSpc>
                      </a:pPr>
                      <a:r>
                        <a:rPr lang="da-DK" sz="1050" b="0" strike="noStrike" spc="-1">
                          <a:solidFill>
                            <a:schemeClr val="bg1"/>
                          </a:solidFill>
                          <a:latin typeface="Palatino Linotype" panose="02040502050505030304" pitchFamily="18" charset="0"/>
                          <a:ea typeface="DejaVu Sans"/>
                        </a:rPr>
                        <a:t>06.h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Tasersuup Isua </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500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3700131611"/>
                  </a:ext>
                </a:extLst>
              </a:tr>
              <a:tr h="232635">
                <a:tc>
                  <a:txBody>
                    <a:bodyPr/>
                    <a:lstStyle/>
                    <a:p>
                      <a:pPr>
                        <a:lnSpc>
                          <a:spcPct val="100000"/>
                        </a:lnSpc>
                      </a:pPr>
                      <a:r>
                        <a:rPr lang="da-DK" sz="1050" b="0" strike="noStrike" spc="-1">
                          <a:solidFill>
                            <a:schemeClr val="bg1"/>
                          </a:solidFill>
                          <a:latin typeface="Palatino Linotype" panose="02040502050505030304" pitchFamily="18" charset="0"/>
                          <a:ea typeface="DejaVu Sans"/>
                        </a:rPr>
                        <a:t>07.d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Søndre Isortup Isua </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1000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811138664"/>
                  </a:ext>
                </a:extLst>
              </a:tr>
              <a:tr h="250116">
                <a:tc>
                  <a:txBody>
                    <a:bodyPr/>
                    <a:lstStyle/>
                    <a:p>
                      <a:pPr>
                        <a:lnSpc>
                          <a:spcPct val="100000"/>
                        </a:lnSpc>
                      </a:pPr>
                      <a:r>
                        <a:rPr lang="da-DK" sz="1050" b="0" strike="noStrike" spc="-1">
                          <a:solidFill>
                            <a:schemeClr val="bg1"/>
                          </a:solidFill>
                          <a:latin typeface="Palatino Linotype" panose="02040502050505030304" pitchFamily="18" charset="0"/>
                          <a:ea typeface="DejaVu Sans"/>
                        </a:rPr>
                        <a:t>07.e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Tasersiaq </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dirty="0">
                          <a:solidFill>
                            <a:schemeClr val="bg1"/>
                          </a:solidFill>
                          <a:latin typeface="Palatino Linotype" panose="02040502050505030304" pitchFamily="18" charset="0"/>
                          <a:ea typeface="DejaVu Sans"/>
                        </a:rPr>
                        <a:t>2500 </a:t>
                      </a:r>
                      <a:r>
                        <a:rPr lang="da-DK" sz="1050" b="0" strike="noStrike" spc="-1" dirty="0" err="1">
                          <a:solidFill>
                            <a:schemeClr val="bg1"/>
                          </a:solidFill>
                          <a:latin typeface="Palatino Linotype" panose="02040502050505030304" pitchFamily="18" charset="0"/>
                          <a:ea typeface="DejaVu Sans"/>
                        </a:rPr>
                        <a:t>GWh</a:t>
                      </a:r>
                      <a:endParaRPr lang="en" sz="1050" b="0" strike="noStrike" spc="-1" dirty="0">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ea typeface="DejaVu Sans"/>
                        </a:rPr>
                        <a:t>Aktiv data</a:t>
                      </a:r>
                      <a:r>
                        <a:rPr lang="da-DK" sz="1050" b="0" strike="noStrike" spc="-1" baseline="0" dirty="0" smtClean="0">
                          <a:solidFill>
                            <a:schemeClr val="bg1"/>
                          </a:solidFill>
                          <a:latin typeface="Palatino Linotype" panose="02040502050505030304" pitchFamily="18" charset="0"/>
                          <a:ea typeface="DejaVu Sans"/>
                        </a:rPr>
                        <a:t> </a:t>
                      </a:r>
                      <a:r>
                        <a:rPr lang="da-DK" sz="1050" b="0" strike="noStrike" spc="-1" baseline="0" dirty="0" err="1" smtClean="0">
                          <a:solidFill>
                            <a:schemeClr val="bg1"/>
                          </a:solidFill>
                          <a:latin typeface="Palatino Linotype" panose="02040502050505030304" pitchFamily="18" charset="0"/>
                          <a:ea typeface="DejaVu Sans"/>
                        </a:rPr>
                        <a:t>collection</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2942509518"/>
                  </a:ext>
                </a:extLst>
              </a:tr>
              <a:tr h="267597">
                <a:tc>
                  <a:txBody>
                    <a:bodyPr/>
                    <a:lstStyle/>
                    <a:p>
                      <a:pPr>
                        <a:lnSpc>
                          <a:spcPct val="100000"/>
                        </a:lnSpc>
                      </a:pPr>
                      <a:r>
                        <a:rPr lang="da-DK" sz="1050" b="0" strike="noStrike" spc="-1">
                          <a:solidFill>
                            <a:schemeClr val="bg1"/>
                          </a:solidFill>
                          <a:latin typeface="Palatino Linotype" panose="02040502050505030304" pitchFamily="18" charset="0"/>
                          <a:ea typeface="DejaVu Sans"/>
                        </a:rPr>
                        <a:t>07.f </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Umiiviit </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a:solidFill>
                            <a:schemeClr val="bg1"/>
                          </a:solidFill>
                          <a:latin typeface="Palatino Linotype" panose="02040502050505030304" pitchFamily="18" charset="0"/>
                          <a:ea typeface="DejaVu Sans"/>
                        </a:rPr>
                        <a:t>900 GWh</a:t>
                      </a:r>
                      <a:endParaRPr lang="en" sz="1050" b="0" strike="noStrike" spc="-1">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err="1" smtClean="0">
                          <a:solidFill>
                            <a:schemeClr val="bg1"/>
                          </a:solidFill>
                          <a:latin typeface="Palatino Linotype" panose="02040502050505030304" pitchFamily="18" charset="0"/>
                          <a:ea typeface="DejaVu Sans"/>
                        </a:rPr>
                        <a:t>Historic</a:t>
                      </a:r>
                      <a:r>
                        <a:rPr lang="da-DK" sz="1050" b="0" strike="noStrike" spc="-1" dirty="0" smtClean="0">
                          <a:solidFill>
                            <a:schemeClr val="bg1"/>
                          </a:solidFill>
                          <a:latin typeface="Palatino Linotype" panose="02040502050505030304" pitchFamily="18" charset="0"/>
                          <a:ea typeface="DejaVu Sans"/>
                        </a:rPr>
                        <a:t> </a:t>
                      </a:r>
                      <a:r>
                        <a:rPr lang="da-DK" sz="1050" b="0" strike="noStrike" spc="-1" dirty="0" smtClean="0">
                          <a:solidFill>
                            <a:schemeClr val="bg1"/>
                          </a:solidFill>
                          <a:latin typeface="Palatino Linotype" panose="02040502050505030304" pitchFamily="18" charset="0"/>
                          <a:ea typeface="+mn-ea"/>
                        </a:rPr>
                        <a:t>data</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339846709"/>
                  </a:ext>
                </a:extLst>
              </a:tr>
              <a:tr h="258183">
                <a:tc>
                  <a:txBody>
                    <a:bodyPr/>
                    <a:lstStyle/>
                    <a:p>
                      <a:pPr>
                        <a:lnSpc>
                          <a:spcPct val="100000"/>
                        </a:lnSpc>
                      </a:pPr>
                      <a:r>
                        <a:rPr lang="da-DK" sz="1050" b="0" strike="noStrike" spc="-1">
                          <a:solidFill>
                            <a:schemeClr val="bg1"/>
                          </a:solidFill>
                          <a:latin typeface="Palatino Linotype" panose="02040502050505030304" pitchFamily="18" charset="0"/>
                          <a:ea typeface="DejaVu Sans"/>
                        </a:rPr>
                        <a:t>12.j</a:t>
                      </a:r>
                      <a:endParaRPr lang="en" sz="1050" b="0" strike="noStrike" spc="-1">
                        <a:solidFill>
                          <a:schemeClr val="bg1"/>
                        </a:solidFill>
                        <a:latin typeface="Palatino Linotype" panose="02040502050505030304" pitchFamily="18" charset="0"/>
                      </a:endParaRPr>
                    </a:p>
                  </a:txBody>
                  <a:tcPr/>
                </a:tc>
                <a:tc>
                  <a:txBody>
                    <a:bodyPr/>
                    <a:lstStyle/>
                    <a:p>
                      <a:pPr>
                        <a:lnSpc>
                          <a:spcPct val="100000"/>
                        </a:lnSpc>
                      </a:pPr>
                      <a:r>
                        <a:rPr lang="da-DK" sz="1050" b="0" strike="noStrike" spc="-1">
                          <a:solidFill>
                            <a:schemeClr val="bg1"/>
                          </a:solidFill>
                          <a:latin typeface="Palatino Linotype" panose="02040502050505030304" pitchFamily="18" charset="0"/>
                          <a:ea typeface="DejaVu Sans"/>
                        </a:rPr>
                        <a:t>Nuussuaq</a:t>
                      </a:r>
                      <a:endParaRPr lang="en" sz="1050" b="0" strike="noStrike" spc="-1">
                        <a:solidFill>
                          <a:schemeClr val="bg1"/>
                        </a:solidFill>
                        <a:latin typeface="Palatino Linotype" panose="02040502050505030304" pitchFamily="18" charset="0"/>
                      </a:endParaRPr>
                    </a:p>
                  </a:txBody>
                  <a:tcPr/>
                </a:tc>
                <a:tc>
                  <a:txBody>
                    <a:bodyPr/>
                    <a:lstStyle/>
                    <a:p>
                      <a:pPr algn="r">
                        <a:lnSpc>
                          <a:spcPct val="100000"/>
                        </a:lnSpc>
                      </a:pPr>
                      <a:r>
                        <a:rPr lang="da-DK" sz="1050" b="0" strike="noStrike" spc="-1">
                          <a:solidFill>
                            <a:schemeClr val="bg1"/>
                          </a:solidFill>
                          <a:latin typeface="Palatino Linotype" panose="02040502050505030304" pitchFamily="18" charset="0"/>
                          <a:ea typeface="DejaVu Sans"/>
                        </a:rPr>
                        <a:t>350 GWh</a:t>
                      </a:r>
                      <a:endParaRPr lang="en" sz="1050" b="0" strike="noStrike" spc="-1">
                        <a:solidFill>
                          <a:schemeClr val="bg1"/>
                        </a:solidFill>
                        <a:latin typeface="Palatino Linotype" panose="02040502050505030304" pitchFamily="18" charset="0"/>
                      </a:endParaRPr>
                    </a:p>
                  </a:txBody>
                  <a:tcPr/>
                </a:tc>
                <a:tc>
                  <a:txBody>
                    <a:bodyPr/>
                    <a:lstStyle/>
                    <a:p>
                      <a:pPr algn="ctr">
                        <a:lnSpc>
                          <a:spcPct val="100000"/>
                        </a:lnSpc>
                      </a:pPr>
                      <a:r>
                        <a:rPr lang="da-DK" sz="1050" b="0" strike="noStrike" spc="-1" dirty="0" smtClean="0">
                          <a:solidFill>
                            <a:schemeClr val="bg1"/>
                          </a:solidFill>
                          <a:latin typeface="Palatino Linotype" panose="02040502050505030304" pitchFamily="18" charset="0"/>
                        </a:rPr>
                        <a:t>-</a:t>
                      </a:r>
                      <a:endParaRPr lang="en" sz="1050" b="0" strike="noStrike" spc="-1" dirty="0">
                        <a:solidFill>
                          <a:schemeClr val="bg1"/>
                        </a:solidFill>
                        <a:latin typeface="Palatino Linotype" panose="02040502050505030304" pitchFamily="18" charset="0"/>
                      </a:endParaRPr>
                    </a:p>
                  </a:txBody>
                  <a:tcPr/>
                </a:tc>
                <a:extLst>
                  <a:ext uri="{0D108BD9-81ED-4DB2-BD59-A6C34878D82A}">
                    <a16:rowId xmlns:a16="http://schemas.microsoft.com/office/drawing/2014/main" val="1492369512"/>
                  </a:ext>
                </a:extLst>
              </a:tr>
              <a:tr h="494350">
                <a:tc gridSpan="2">
                  <a:txBody>
                    <a:bodyPr/>
                    <a:lstStyle/>
                    <a:p>
                      <a:pPr>
                        <a:lnSpc>
                          <a:spcPct val="100000"/>
                        </a:lnSpc>
                      </a:pPr>
                      <a:r>
                        <a:rPr lang="da-DK" sz="1050" b="1" strike="noStrike" spc="-1" dirty="0" smtClean="0">
                          <a:solidFill>
                            <a:schemeClr val="bg1"/>
                          </a:solidFill>
                          <a:latin typeface="Palatino Linotype" panose="02040502050505030304" pitchFamily="18" charset="0"/>
                          <a:ea typeface="DejaVu Sans"/>
                        </a:rPr>
                        <a:t>Sum</a:t>
                      </a:r>
                      <a:endParaRPr lang="en" sz="1050" b="0" strike="noStrike" spc="-1" dirty="0">
                        <a:solidFill>
                          <a:schemeClr val="bg1"/>
                        </a:solidFill>
                        <a:latin typeface="Palatino Linotype" panose="02040502050505030304" pitchFamily="18" charset="0"/>
                      </a:endParaRPr>
                    </a:p>
                  </a:txBody>
                  <a:tcPr/>
                </a:tc>
                <a:tc hMerge="1">
                  <a:txBody>
                    <a:bodyPr/>
                    <a:lstStyle/>
                    <a:p>
                      <a:endParaRPr lang="da-DK"/>
                    </a:p>
                  </a:txBody>
                  <a:tcPr marL="90000" marR="90000"/>
                </a:tc>
                <a:tc>
                  <a:txBody>
                    <a:bodyPr/>
                    <a:lstStyle/>
                    <a:p>
                      <a:pPr algn="r">
                        <a:lnSpc>
                          <a:spcPct val="100000"/>
                        </a:lnSpc>
                      </a:pPr>
                      <a:r>
                        <a:rPr lang="da-DK" sz="1050" b="1" strike="noStrike" spc="-1">
                          <a:solidFill>
                            <a:schemeClr val="bg1"/>
                          </a:solidFill>
                          <a:latin typeface="Palatino Linotype" panose="02040502050505030304" pitchFamily="18" charset="0"/>
                          <a:ea typeface="DejaVu Sans"/>
                        </a:rPr>
                        <a:t>~11.600 GWh</a:t>
                      </a:r>
                      <a:endParaRPr lang="en" sz="1050" b="0" strike="noStrike" spc="-1">
                        <a:solidFill>
                          <a:schemeClr val="bg1"/>
                        </a:solidFill>
                        <a:latin typeface="Palatino Linotype" panose="02040502050505030304" pitchFamily="18" charset="0"/>
                      </a:endParaRPr>
                    </a:p>
                  </a:txBody>
                  <a:tcPr/>
                </a:tc>
                <a:tc>
                  <a:txBody>
                    <a:bodyPr/>
                    <a:lstStyle/>
                    <a:p>
                      <a:endParaRPr lang="da-DK" sz="1050" dirty="0">
                        <a:solidFill>
                          <a:schemeClr val="bg1"/>
                        </a:solidFill>
                        <a:latin typeface="Palatino Linotype" panose="02040502050505030304" pitchFamily="18" charset="0"/>
                      </a:endParaRPr>
                    </a:p>
                  </a:txBody>
                  <a:tcPr/>
                </a:tc>
                <a:extLst>
                  <a:ext uri="{0D108BD9-81ED-4DB2-BD59-A6C34878D82A}">
                    <a16:rowId xmlns:a16="http://schemas.microsoft.com/office/drawing/2014/main" val="1903199738"/>
                  </a:ext>
                </a:extLst>
              </a:tr>
            </a:tbl>
          </a:graphicData>
        </a:graphic>
      </p:graphicFrame>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28309">
            <a:off x="7410874" y="-4649157"/>
            <a:ext cx="10263817" cy="2159497"/>
          </a:xfrm>
          <a:prstGeom prst="rect">
            <a:avLst/>
          </a:prstGeom>
        </p:spPr>
      </p:pic>
    </p:spTree>
    <p:extLst>
      <p:ext uri="{BB962C8B-B14F-4D97-AF65-F5344CB8AC3E}">
        <p14:creationId xmlns:p14="http://schemas.microsoft.com/office/powerpoint/2010/main" val="27465973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70653" y="163905"/>
            <a:ext cx="9326880" cy="702078"/>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3840" b="1" dirty="0">
              <a:solidFill>
                <a:srgbClr val="04549D"/>
              </a:solidFill>
              <a:latin typeface="+mn-lt"/>
              <a:ea typeface="ＭＳ Ｐゴシック" pitchFamily="34" charset="-128"/>
              <a:cs typeface="+mn-cs"/>
            </a:endParaRPr>
          </a:p>
        </p:txBody>
      </p:sp>
      <p:sp>
        <p:nvSpPr>
          <p:cNvPr id="4" name="Pladsholder til indhold 3"/>
          <p:cNvSpPr>
            <a:spLocks noGrp="1"/>
          </p:cNvSpPr>
          <p:nvPr>
            <p:ph idx="1"/>
          </p:nvPr>
        </p:nvSpPr>
        <p:spPr>
          <a:xfrm>
            <a:off x="513576" y="245243"/>
            <a:ext cx="7835294" cy="962079"/>
          </a:xfrm>
        </p:spPr>
        <p:txBody>
          <a:bodyPr>
            <a:normAutofit fontScale="92500" lnSpcReduction="10000"/>
          </a:bodyPr>
          <a:lstStyle/>
          <a:p>
            <a:pPr marL="0" indent="0">
              <a:spcBef>
                <a:spcPts val="0"/>
              </a:spcBef>
              <a:spcAft>
                <a:spcPts val="1440"/>
              </a:spcAft>
              <a:buNone/>
            </a:pPr>
            <a:r>
              <a:rPr lang="da-DK" sz="3500" cap="small" dirty="0" smtClean="0">
                <a:solidFill>
                  <a:srgbClr val="D25C47"/>
                </a:solidFill>
                <a:latin typeface="+mj-lt"/>
              </a:rPr>
              <a:t>Maniitsoq potentials</a:t>
            </a:r>
          </a:p>
          <a:p>
            <a:pPr marL="0" indent="0">
              <a:spcBef>
                <a:spcPts val="0"/>
              </a:spcBef>
              <a:spcAft>
                <a:spcPts val="1440"/>
              </a:spcAft>
              <a:buNone/>
            </a:pPr>
            <a:r>
              <a:rPr lang="da-DK" sz="2600" dirty="0" smtClean="0">
                <a:solidFill>
                  <a:srgbClr val="093E6F"/>
                </a:solidFill>
                <a:latin typeface="+mj-lt"/>
              </a:rPr>
              <a:t>Tender in 2022/23</a:t>
            </a:r>
            <a:endParaRPr lang="da-DK" sz="2600" dirty="0" smtClean="0">
              <a:latin typeface="+mj-lt"/>
            </a:endParaRPr>
          </a:p>
        </p:txBody>
      </p:sp>
      <p:pic>
        <p:nvPicPr>
          <p:cNvPr id="10" name="Billede 1"/>
          <p:cNvPicPr/>
          <p:nvPr/>
        </p:nvPicPr>
        <p:blipFill rotWithShape="1">
          <a:blip r:embed="rId3"/>
          <a:srcRect l="1161" t="14821" r="761" b="9280"/>
          <a:stretch/>
        </p:blipFill>
        <p:spPr>
          <a:xfrm>
            <a:off x="0" y="1472014"/>
            <a:ext cx="9234779" cy="5385986"/>
          </a:xfrm>
          <a:prstGeom prst="rect">
            <a:avLst/>
          </a:prstGeom>
          <a:ln w="0">
            <a:noFill/>
          </a:ln>
        </p:spPr>
      </p:pic>
      <p:sp>
        <p:nvSpPr>
          <p:cNvPr id="12" name="Tekstfelt 11"/>
          <p:cNvSpPr txBox="1"/>
          <p:nvPr/>
        </p:nvSpPr>
        <p:spPr>
          <a:xfrm>
            <a:off x="6957827" y="2254331"/>
            <a:ext cx="2404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solidFill>
                  <a:prstClr val="black"/>
                </a:solidFill>
                <a:latin typeface="Palatino Linotype" panose="02040502050505030304" pitchFamily="18" charset="0"/>
              </a:rPr>
              <a:t>07.f </a:t>
            </a:r>
            <a:r>
              <a:rPr lang="da-DK" sz="1200" spc="-1" dirty="0" err="1">
                <a:solidFill>
                  <a:srgbClr val="000000"/>
                </a:solidFill>
                <a:latin typeface="Palatino Linotype" panose="02040502050505030304" pitchFamily="18" charset="0"/>
              </a:rPr>
              <a:t>Umiiviit</a:t>
            </a:r>
            <a:r>
              <a:rPr lang="da-DK" sz="1200" spc="-1" dirty="0">
                <a:solidFill>
                  <a:srgbClr val="000000"/>
                </a:solidFill>
                <a:latin typeface="Palatino Linotype" panose="02040502050505030304" pitchFamily="18" charset="0"/>
              </a:rPr>
              <a:t> 900 </a:t>
            </a:r>
            <a:r>
              <a:rPr lang="da-DK" sz="1200" spc="-1" dirty="0" smtClean="0">
                <a:solidFill>
                  <a:srgbClr val="000000"/>
                </a:solidFill>
                <a:latin typeface="Palatino Linotype" panose="02040502050505030304" pitchFamily="18" charset="0"/>
              </a:rPr>
              <a:t>– 1350 </a:t>
            </a:r>
            <a:r>
              <a:rPr lang="da-DK" sz="1200" spc="-1" dirty="0" err="1" smtClean="0">
                <a:solidFill>
                  <a:srgbClr val="000000"/>
                </a:solidFill>
                <a:latin typeface="Palatino Linotype" panose="02040502050505030304" pitchFamily="18" charset="0"/>
              </a:rPr>
              <a:t>GWh</a:t>
            </a:r>
            <a:r>
              <a:rPr lang="da-DK" sz="1200" dirty="0" smtClean="0">
                <a:solidFill>
                  <a:prstClr val="black"/>
                </a:solidFill>
                <a:latin typeface="Palatino Linotype" panose="02040502050505030304" pitchFamily="18" charset="0"/>
              </a:rPr>
              <a:t> </a:t>
            </a:r>
            <a:endParaRPr lang="da-DK" sz="1200" dirty="0">
              <a:solidFill>
                <a:prstClr val="black"/>
              </a:solidFill>
              <a:latin typeface="Palatino Linotype" panose="02040502050505030304" pitchFamily="18" charset="0"/>
            </a:endParaRPr>
          </a:p>
        </p:txBody>
      </p:sp>
      <p:sp>
        <p:nvSpPr>
          <p:cNvPr id="14" name="Tekstfelt 13"/>
          <p:cNvSpPr txBox="1"/>
          <p:nvPr/>
        </p:nvSpPr>
        <p:spPr>
          <a:xfrm>
            <a:off x="7267434" y="4026507"/>
            <a:ext cx="251156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solidFill>
                  <a:prstClr val="black"/>
                </a:solidFill>
                <a:latin typeface="Palatino Linotype" panose="02040502050505030304" pitchFamily="18" charset="0"/>
              </a:rPr>
              <a:t>07.e </a:t>
            </a:r>
            <a:r>
              <a:rPr lang="da-DK" sz="1200" spc="-1" dirty="0" err="1">
                <a:solidFill>
                  <a:srgbClr val="000000"/>
                </a:solidFill>
                <a:latin typeface="Palatino Linotype" panose="02040502050505030304" pitchFamily="18" charset="0"/>
              </a:rPr>
              <a:t>Tasersiaq</a:t>
            </a:r>
            <a:r>
              <a:rPr lang="da-DK" sz="1200" dirty="0">
                <a:solidFill>
                  <a:prstClr val="black"/>
                </a:solidFill>
                <a:latin typeface="Palatino Linotype" panose="02040502050505030304" pitchFamily="18" charset="0"/>
              </a:rPr>
              <a:t> </a:t>
            </a:r>
            <a:r>
              <a:rPr lang="da-DK" sz="1200" dirty="0" smtClean="0">
                <a:solidFill>
                  <a:prstClr val="black"/>
                </a:solidFill>
                <a:latin typeface="Palatino Linotype" panose="02040502050505030304" pitchFamily="18" charset="0"/>
              </a:rPr>
              <a:t>25</a:t>
            </a:r>
            <a:r>
              <a:rPr lang="da-DK" sz="1200" spc="-1" dirty="0" smtClean="0">
                <a:solidFill>
                  <a:srgbClr val="000000"/>
                </a:solidFill>
                <a:latin typeface="Palatino Linotype" panose="02040502050505030304" pitchFamily="18" charset="0"/>
              </a:rPr>
              <a:t>00 - 3750 </a:t>
            </a:r>
            <a:r>
              <a:rPr lang="da-DK" sz="1200" spc="-1" dirty="0" err="1">
                <a:solidFill>
                  <a:srgbClr val="000000"/>
                </a:solidFill>
                <a:latin typeface="Palatino Linotype" panose="02040502050505030304" pitchFamily="18" charset="0"/>
              </a:rPr>
              <a:t>GWh</a:t>
            </a:r>
            <a:r>
              <a:rPr lang="da-DK" sz="1200" dirty="0">
                <a:solidFill>
                  <a:prstClr val="black"/>
                </a:solidFill>
                <a:latin typeface="Palatino Linotype" panose="02040502050505030304" pitchFamily="18" charset="0"/>
              </a:rPr>
              <a:t> </a:t>
            </a:r>
          </a:p>
        </p:txBody>
      </p:sp>
      <p:sp>
        <p:nvSpPr>
          <p:cNvPr id="15" name="Tekstfelt 14"/>
          <p:cNvSpPr txBox="1"/>
          <p:nvPr/>
        </p:nvSpPr>
        <p:spPr>
          <a:xfrm>
            <a:off x="6064831" y="6011346"/>
            <a:ext cx="329782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solidFill>
                  <a:prstClr val="black"/>
                </a:solidFill>
                <a:latin typeface="Arial"/>
              </a:rPr>
              <a:t>07.d </a:t>
            </a:r>
            <a:r>
              <a:rPr lang="da-DK" sz="1200" spc="-1" dirty="0">
                <a:solidFill>
                  <a:srgbClr val="000000"/>
                </a:solidFill>
                <a:latin typeface="Arial"/>
              </a:rPr>
              <a:t>Søndre </a:t>
            </a:r>
            <a:r>
              <a:rPr lang="da-DK" sz="1200" spc="-1" dirty="0" err="1">
                <a:solidFill>
                  <a:srgbClr val="000000"/>
                </a:solidFill>
                <a:latin typeface="Arial"/>
              </a:rPr>
              <a:t>Isortup</a:t>
            </a:r>
            <a:r>
              <a:rPr lang="da-DK" sz="1200" spc="-1" dirty="0">
                <a:solidFill>
                  <a:srgbClr val="000000"/>
                </a:solidFill>
                <a:latin typeface="Arial"/>
              </a:rPr>
              <a:t> </a:t>
            </a:r>
            <a:r>
              <a:rPr lang="da-DK" sz="1200" spc="-1" dirty="0" err="1">
                <a:solidFill>
                  <a:srgbClr val="000000"/>
                </a:solidFill>
                <a:latin typeface="Arial"/>
              </a:rPr>
              <a:t>Isua</a:t>
            </a:r>
            <a:r>
              <a:rPr lang="da-DK" sz="1200" spc="-1" dirty="0">
                <a:solidFill>
                  <a:srgbClr val="000000"/>
                </a:solidFill>
                <a:latin typeface="Arial"/>
              </a:rPr>
              <a:t> </a:t>
            </a:r>
            <a:r>
              <a:rPr lang="da-DK" sz="1200" spc="-1" dirty="0" smtClean="0">
                <a:solidFill>
                  <a:srgbClr val="000000"/>
                </a:solidFill>
                <a:latin typeface="Arial"/>
              </a:rPr>
              <a:t>1000 - 1500 </a:t>
            </a:r>
            <a:r>
              <a:rPr lang="da-DK" sz="1200" spc="-1" dirty="0" err="1">
                <a:solidFill>
                  <a:srgbClr val="000000"/>
                </a:solidFill>
                <a:latin typeface="Arial"/>
              </a:rPr>
              <a:t>GWh</a:t>
            </a:r>
            <a:r>
              <a:rPr lang="da-DK" sz="1200" dirty="0">
                <a:solidFill>
                  <a:prstClr val="black"/>
                </a:solidFill>
                <a:latin typeface="Arial"/>
              </a:rPr>
              <a:t> </a:t>
            </a:r>
          </a:p>
        </p:txBody>
      </p:sp>
      <p:pic>
        <p:nvPicPr>
          <p:cNvPr id="9" name="Billede 8"/>
          <p:cNvPicPr>
            <a:picLocks noChangeAspect="1"/>
          </p:cNvPicPr>
          <p:nvPr/>
        </p:nvPicPr>
        <p:blipFill rotWithShape="1">
          <a:blip r:embed="rId4"/>
          <a:srcRect l="10531" r="4918"/>
          <a:stretch/>
        </p:blipFill>
        <p:spPr>
          <a:xfrm>
            <a:off x="9460261" y="0"/>
            <a:ext cx="2731739" cy="3569895"/>
          </a:xfrm>
          <a:prstGeom prst="rect">
            <a:avLst/>
          </a:prstGeom>
        </p:spPr>
      </p:pic>
      <p:cxnSp>
        <p:nvCxnSpPr>
          <p:cNvPr id="3" name="Lige pilforbindelse 2"/>
          <p:cNvCxnSpPr/>
          <p:nvPr/>
        </p:nvCxnSpPr>
        <p:spPr>
          <a:xfrm flipH="1" flipV="1">
            <a:off x="8389620" y="1817370"/>
            <a:ext cx="1537971" cy="184150"/>
          </a:xfrm>
          <a:prstGeom prst="straightConnector1">
            <a:avLst/>
          </a:prstGeom>
          <a:ln w="57150">
            <a:headEnd type="triangle" w="med" len="med"/>
            <a:tailEnd type="none" w="med" len="med"/>
          </a:ln>
        </p:spPr>
        <p:style>
          <a:lnRef idx="1">
            <a:schemeClr val="dk1"/>
          </a:lnRef>
          <a:fillRef idx="0">
            <a:schemeClr val="dk1"/>
          </a:fillRef>
          <a:effectRef idx="0">
            <a:schemeClr val="dk1"/>
          </a:effectRef>
          <a:fontRef idx="minor">
            <a:schemeClr val="tx1"/>
          </a:fontRef>
        </p:style>
      </p:cxnSp>
      <p:pic>
        <p:nvPicPr>
          <p:cNvPr id="11" name="Billede 10"/>
          <p:cNvPicPr>
            <a:picLocks noChangeAspect="1"/>
          </p:cNvPicPr>
          <p:nvPr/>
        </p:nvPicPr>
        <p:blipFill>
          <a:blip r:embed="rId5">
            <a:extLst/>
          </a:blip>
          <a:stretch>
            <a:fillRect/>
          </a:stretch>
        </p:blipFill>
        <p:spPr>
          <a:xfrm flipH="1" flipV="1">
            <a:off x="9992055" y="5377856"/>
            <a:ext cx="2199945" cy="1480144"/>
          </a:xfrm>
          <a:prstGeom prst="rect">
            <a:avLst/>
          </a:prstGeom>
        </p:spPr>
      </p:pic>
    </p:spTree>
    <p:extLst>
      <p:ext uri="{BB962C8B-B14F-4D97-AF65-F5344CB8AC3E}">
        <p14:creationId xmlns:p14="http://schemas.microsoft.com/office/powerpoint/2010/main" val="225265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70653" y="163905"/>
            <a:ext cx="9326880" cy="702078"/>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3840" b="1" dirty="0">
              <a:solidFill>
                <a:srgbClr val="04549D"/>
              </a:solidFill>
              <a:latin typeface="+mn-lt"/>
              <a:ea typeface="ＭＳ Ｐゴシック" pitchFamily="34" charset="-128"/>
              <a:cs typeface="+mn-cs"/>
            </a:endParaRPr>
          </a:p>
        </p:txBody>
      </p:sp>
      <p:sp>
        <p:nvSpPr>
          <p:cNvPr id="4" name="Pladsholder til indhold 3"/>
          <p:cNvSpPr>
            <a:spLocks noGrp="1"/>
          </p:cNvSpPr>
          <p:nvPr>
            <p:ph idx="1"/>
          </p:nvPr>
        </p:nvSpPr>
        <p:spPr>
          <a:xfrm>
            <a:off x="513576" y="251637"/>
            <a:ext cx="6919958" cy="1115354"/>
          </a:xfrm>
        </p:spPr>
        <p:txBody>
          <a:bodyPr>
            <a:normAutofit fontScale="55000" lnSpcReduction="20000"/>
          </a:bodyPr>
          <a:lstStyle/>
          <a:p>
            <a:pPr marL="0" indent="0">
              <a:spcBef>
                <a:spcPts val="0"/>
              </a:spcBef>
              <a:spcAft>
                <a:spcPts val="1440"/>
              </a:spcAft>
              <a:buNone/>
            </a:pPr>
            <a:r>
              <a:rPr lang="da-DK" sz="5800" cap="small" dirty="0" smtClean="0">
                <a:solidFill>
                  <a:srgbClr val="D25C47"/>
                </a:solidFill>
                <a:latin typeface="+mj-lt"/>
              </a:rPr>
              <a:t>The Nuuk fjord potentials</a:t>
            </a:r>
          </a:p>
          <a:p>
            <a:pPr marL="0" indent="0">
              <a:spcBef>
                <a:spcPts val="0"/>
              </a:spcBef>
              <a:spcAft>
                <a:spcPts val="1440"/>
              </a:spcAft>
              <a:buNone/>
            </a:pPr>
            <a:r>
              <a:rPr lang="da-DK" sz="4400" dirty="0" smtClean="0">
                <a:solidFill>
                  <a:srgbClr val="093E6F"/>
                </a:solidFill>
                <a:latin typeface="+mj-lt"/>
              </a:rPr>
              <a:t>Tender in 2022/23</a:t>
            </a:r>
            <a:endParaRPr lang="da-DK" sz="3600" dirty="0" smtClean="0">
              <a:solidFill>
                <a:srgbClr val="093E6F"/>
              </a:solidFill>
              <a:latin typeface="Palatino Linotype" panose="02040502050505030304" pitchFamily="18" charset="0"/>
            </a:endParaRPr>
          </a:p>
          <a:p>
            <a:pPr marL="0" indent="0">
              <a:spcBef>
                <a:spcPts val="0"/>
              </a:spcBef>
              <a:spcAft>
                <a:spcPts val="1440"/>
              </a:spcAft>
              <a:buNone/>
            </a:pPr>
            <a:endParaRPr lang="da-DK" dirty="0" smtClean="0"/>
          </a:p>
        </p:txBody>
      </p:sp>
      <p:pic>
        <p:nvPicPr>
          <p:cNvPr id="10" name="Billede 9"/>
          <p:cNvPicPr>
            <a:picLocks noChangeAspect="1"/>
          </p:cNvPicPr>
          <p:nvPr/>
        </p:nvPicPr>
        <p:blipFill rotWithShape="1">
          <a:blip r:embed="rId3"/>
          <a:srcRect l="1395" r="1656" b="7856"/>
          <a:stretch/>
        </p:blipFill>
        <p:spPr>
          <a:xfrm>
            <a:off x="29631" y="1216529"/>
            <a:ext cx="8040114" cy="5811769"/>
          </a:xfrm>
          <a:prstGeom prst="rect">
            <a:avLst/>
          </a:prstGeom>
        </p:spPr>
      </p:pic>
      <p:sp>
        <p:nvSpPr>
          <p:cNvPr id="13" name="Tekstfelt 12"/>
          <p:cNvSpPr txBox="1"/>
          <p:nvPr/>
        </p:nvSpPr>
        <p:spPr>
          <a:xfrm>
            <a:off x="6002224" y="1946228"/>
            <a:ext cx="277402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solidFill>
                  <a:prstClr val="black"/>
                </a:solidFill>
                <a:latin typeface="Palatino Linotype" panose="02040502050505030304" pitchFamily="18" charset="0"/>
              </a:rPr>
              <a:t>06.h </a:t>
            </a:r>
            <a:r>
              <a:rPr lang="da-DK" sz="1200" spc="-1" dirty="0" err="1">
                <a:solidFill>
                  <a:srgbClr val="000000"/>
                </a:solidFill>
                <a:latin typeface="Palatino Linotype" panose="02040502050505030304" pitchFamily="18" charset="0"/>
              </a:rPr>
              <a:t>Tasersuup</a:t>
            </a:r>
            <a:r>
              <a:rPr lang="da-DK" sz="1200" spc="-1" dirty="0">
                <a:solidFill>
                  <a:srgbClr val="000000"/>
                </a:solidFill>
                <a:latin typeface="Palatino Linotype" panose="02040502050505030304" pitchFamily="18" charset="0"/>
              </a:rPr>
              <a:t> </a:t>
            </a:r>
            <a:r>
              <a:rPr lang="da-DK" sz="1200" spc="-1" dirty="0" err="1">
                <a:solidFill>
                  <a:srgbClr val="000000"/>
                </a:solidFill>
                <a:latin typeface="Palatino Linotype" panose="02040502050505030304" pitchFamily="18" charset="0"/>
              </a:rPr>
              <a:t>Isua</a:t>
            </a:r>
            <a:r>
              <a:rPr lang="da-DK" sz="1200" spc="-1" dirty="0">
                <a:solidFill>
                  <a:srgbClr val="000000"/>
                </a:solidFill>
                <a:latin typeface="Palatino Linotype" panose="02040502050505030304" pitchFamily="18" charset="0"/>
              </a:rPr>
              <a:t> </a:t>
            </a:r>
            <a:r>
              <a:rPr lang="da-DK" sz="1200" spc="-1" dirty="0" smtClean="0">
                <a:solidFill>
                  <a:srgbClr val="000000"/>
                </a:solidFill>
                <a:latin typeface="Palatino Linotype" panose="02040502050505030304" pitchFamily="18" charset="0"/>
              </a:rPr>
              <a:t>500 - 750 </a:t>
            </a:r>
            <a:r>
              <a:rPr lang="da-DK" sz="1200" spc="-1" dirty="0" err="1">
                <a:solidFill>
                  <a:srgbClr val="000000"/>
                </a:solidFill>
                <a:latin typeface="Palatino Linotype" panose="02040502050505030304" pitchFamily="18" charset="0"/>
              </a:rPr>
              <a:t>GWh</a:t>
            </a:r>
            <a:r>
              <a:rPr lang="da-DK" sz="1200" dirty="0">
                <a:solidFill>
                  <a:prstClr val="black"/>
                </a:solidFill>
                <a:latin typeface="Palatino Linotype" panose="02040502050505030304" pitchFamily="18" charset="0"/>
              </a:rPr>
              <a:t> </a:t>
            </a:r>
          </a:p>
        </p:txBody>
      </p:sp>
      <p:sp>
        <p:nvSpPr>
          <p:cNvPr id="14" name="Tekstfelt 13"/>
          <p:cNvSpPr txBox="1"/>
          <p:nvPr/>
        </p:nvSpPr>
        <p:spPr>
          <a:xfrm>
            <a:off x="6002224" y="3419637"/>
            <a:ext cx="289019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1200" dirty="0">
                <a:solidFill>
                  <a:prstClr val="black"/>
                </a:solidFill>
                <a:latin typeface="Palatino Linotype" panose="02040502050505030304" pitchFamily="18" charset="0"/>
              </a:rPr>
              <a:t>06.g </a:t>
            </a:r>
            <a:r>
              <a:rPr lang="da-DK" sz="1200" spc="-1" dirty="0" err="1">
                <a:solidFill>
                  <a:srgbClr val="000000"/>
                </a:solidFill>
                <a:latin typeface="Palatino Linotype" panose="02040502050505030304" pitchFamily="18" charset="0"/>
              </a:rPr>
              <a:t>Imarsuup</a:t>
            </a:r>
            <a:r>
              <a:rPr lang="da-DK" sz="1200" spc="-1" dirty="0">
                <a:solidFill>
                  <a:srgbClr val="000000"/>
                </a:solidFill>
                <a:latin typeface="Palatino Linotype" panose="02040502050505030304" pitchFamily="18" charset="0"/>
              </a:rPr>
              <a:t> </a:t>
            </a:r>
            <a:r>
              <a:rPr lang="da-DK" sz="1200" spc="-1" dirty="0" err="1">
                <a:solidFill>
                  <a:srgbClr val="000000"/>
                </a:solidFill>
                <a:latin typeface="Palatino Linotype" panose="02040502050505030304" pitchFamily="18" charset="0"/>
              </a:rPr>
              <a:t>Isua</a:t>
            </a:r>
            <a:r>
              <a:rPr lang="da-DK" sz="1200" spc="-1" dirty="0">
                <a:solidFill>
                  <a:srgbClr val="000000"/>
                </a:solidFill>
                <a:latin typeface="Palatino Linotype" panose="02040502050505030304" pitchFamily="18" charset="0"/>
              </a:rPr>
              <a:t> </a:t>
            </a:r>
            <a:r>
              <a:rPr lang="da-DK" sz="1200" spc="-1" dirty="0" smtClean="0">
                <a:solidFill>
                  <a:srgbClr val="000000"/>
                </a:solidFill>
                <a:latin typeface="Palatino Linotype" panose="02040502050505030304" pitchFamily="18" charset="0"/>
              </a:rPr>
              <a:t>1480 - 2220 </a:t>
            </a:r>
            <a:r>
              <a:rPr lang="da-DK" sz="1200" spc="-1" dirty="0" err="1">
                <a:solidFill>
                  <a:srgbClr val="000000"/>
                </a:solidFill>
                <a:latin typeface="Palatino Linotype" panose="02040502050505030304" pitchFamily="18" charset="0"/>
              </a:rPr>
              <a:t>GWh</a:t>
            </a:r>
            <a:r>
              <a:rPr lang="da-DK" sz="1200" dirty="0">
                <a:solidFill>
                  <a:prstClr val="black"/>
                </a:solidFill>
                <a:latin typeface="Palatino Linotype" panose="02040502050505030304" pitchFamily="18" charset="0"/>
              </a:rPr>
              <a:t> </a:t>
            </a:r>
          </a:p>
        </p:txBody>
      </p:sp>
      <p:pic>
        <p:nvPicPr>
          <p:cNvPr id="8" name="Billede 7"/>
          <p:cNvPicPr>
            <a:picLocks noChangeAspect="1"/>
          </p:cNvPicPr>
          <p:nvPr/>
        </p:nvPicPr>
        <p:blipFill rotWithShape="1">
          <a:blip r:embed="rId4"/>
          <a:srcRect l="10531" r="4918"/>
          <a:stretch/>
        </p:blipFill>
        <p:spPr>
          <a:xfrm>
            <a:off x="9460261" y="0"/>
            <a:ext cx="2731739" cy="3569895"/>
          </a:xfrm>
          <a:prstGeom prst="rect">
            <a:avLst/>
          </a:prstGeom>
        </p:spPr>
      </p:pic>
      <p:cxnSp>
        <p:nvCxnSpPr>
          <p:cNvPr id="9" name="Lige pilforbindelse 8"/>
          <p:cNvCxnSpPr/>
          <p:nvPr/>
        </p:nvCxnSpPr>
        <p:spPr>
          <a:xfrm flipH="1">
            <a:off x="8458200" y="2200910"/>
            <a:ext cx="1501140" cy="153670"/>
          </a:xfrm>
          <a:prstGeom prst="straightConnector1">
            <a:avLst/>
          </a:prstGeom>
          <a:ln w="57150">
            <a:headEnd type="triangle" w="med" len="med"/>
            <a:tailEnd type="none" w="med" len="med"/>
          </a:ln>
        </p:spPr>
        <p:style>
          <a:lnRef idx="1">
            <a:schemeClr val="dk1"/>
          </a:lnRef>
          <a:fillRef idx="0">
            <a:schemeClr val="dk1"/>
          </a:fillRef>
          <a:effectRef idx="0">
            <a:schemeClr val="dk1"/>
          </a:effectRef>
          <a:fontRef idx="minor">
            <a:schemeClr val="tx1"/>
          </a:fontRef>
        </p:style>
      </p:cxnSp>
      <p:pic>
        <p:nvPicPr>
          <p:cNvPr id="11" name="Billede 10"/>
          <p:cNvPicPr>
            <a:picLocks noChangeAspect="1"/>
          </p:cNvPicPr>
          <p:nvPr/>
        </p:nvPicPr>
        <p:blipFill>
          <a:blip r:embed="rId5">
            <a:extLst/>
          </a:blip>
          <a:stretch>
            <a:fillRect/>
          </a:stretch>
        </p:blipFill>
        <p:spPr>
          <a:xfrm flipH="1" flipV="1">
            <a:off x="9992055" y="5377856"/>
            <a:ext cx="2199945" cy="1480144"/>
          </a:xfrm>
          <a:prstGeom prst="rect">
            <a:avLst/>
          </a:prstGeom>
        </p:spPr>
      </p:pic>
    </p:spTree>
    <p:extLst>
      <p:ext uri="{BB962C8B-B14F-4D97-AF65-F5344CB8AC3E}">
        <p14:creationId xmlns:p14="http://schemas.microsoft.com/office/powerpoint/2010/main" val="239873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cap="small" dirty="0" smtClean="0">
                <a:solidFill>
                  <a:srgbClr val="D25C47"/>
                </a:solidFill>
              </a:rPr>
              <a:t>Cluster potential</a:t>
            </a:r>
            <a:endParaRPr lang="da-DK" cap="small" dirty="0">
              <a:solidFill>
                <a:srgbClr val="D25C47"/>
              </a:solidFill>
            </a:endParaRPr>
          </a:p>
        </p:txBody>
      </p:sp>
      <p:sp>
        <p:nvSpPr>
          <p:cNvPr id="3" name="Pladsholder til indhold 2"/>
          <p:cNvSpPr>
            <a:spLocks noGrp="1"/>
          </p:cNvSpPr>
          <p:nvPr>
            <p:ph idx="1"/>
          </p:nvPr>
        </p:nvSpPr>
        <p:spPr>
          <a:xfrm>
            <a:off x="838200" y="1477198"/>
            <a:ext cx="9814560" cy="4992975"/>
          </a:xfrm>
        </p:spPr>
        <p:txBody>
          <a:bodyPr>
            <a:normAutofit fontScale="92500" lnSpcReduction="20000"/>
          </a:bodyPr>
          <a:lstStyle/>
          <a:p>
            <a:pPr marL="0" indent="0">
              <a:buNone/>
            </a:pPr>
            <a:r>
              <a:rPr lang="en-US" dirty="0" smtClean="0">
                <a:latin typeface="+mj-lt"/>
              </a:rPr>
              <a:t>Combining the 5 potentials</a:t>
            </a:r>
          </a:p>
          <a:p>
            <a:r>
              <a:rPr lang="en-US" dirty="0" smtClean="0">
                <a:latin typeface="+mj-lt"/>
              </a:rPr>
              <a:t>8.000 – 10.000 </a:t>
            </a:r>
            <a:r>
              <a:rPr lang="en-US" dirty="0" err="1" smtClean="0">
                <a:latin typeface="+mj-lt"/>
              </a:rPr>
              <a:t>GWh</a:t>
            </a:r>
            <a:r>
              <a:rPr lang="en-US" dirty="0" smtClean="0">
                <a:latin typeface="+mj-lt"/>
              </a:rPr>
              <a:t> and growing</a:t>
            </a:r>
          </a:p>
          <a:p>
            <a:r>
              <a:rPr lang="en-US" dirty="0" smtClean="0">
                <a:latin typeface="+mj-lt"/>
              </a:rPr>
              <a:t>2 GW cluster plant @ 60% capacity factor</a:t>
            </a:r>
          </a:p>
          <a:p>
            <a:endParaRPr lang="en-US" dirty="0">
              <a:latin typeface="+mj-lt"/>
            </a:endParaRPr>
          </a:p>
          <a:p>
            <a:r>
              <a:rPr lang="en-US" dirty="0" smtClean="0">
                <a:latin typeface="+mj-lt"/>
              </a:rPr>
              <a:t>3 billion EUR estimate on power generation and transmission</a:t>
            </a:r>
          </a:p>
          <a:p>
            <a:pPr lvl="1"/>
            <a:r>
              <a:rPr lang="en-US" dirty="0">
                <a:latin typeface="+mj-lt"/>
              </a:rPr>
              <a:t>300 km transmission lines, </a:t>
            </a:r>
            <a:br>
              <a:rPr lang="en-US" dirty="0">
                <a:latin typeface="+mj-lt"/>
              </a:rPr>
            </a:br>
            <a:r>
              <a:rPr lang="en-US" dirty="0">
                <a:latin typeface="+mj-lt"/>
              </a:rPr>
              <a:t>no fjord or glacier crossings, no </a:t>
            </a:r>
            <a:r>
              <a:rPr lang="en-US" dirty="0" smtClean="0">
                <a:latin typeface="+mj-lt"/>
              </a:rPr>
              <a:t>sub sea </a:t>
            </a:r>
            <a:r>
              <a:rPr lang="en-US" dirty="0">
                <a:latin typeface="+mj-lt"/>
              </a:rPr>
              <a:t>cables.</a:t>
            </a:r>
          </a:p>
          <a:p>
            <a:pPr marL="457200" lvl="1" indent="0">
              <a:buNone/>
            </a:pPr>
            <a:endParaRPr lang="en-US" dirty="0">
              <a:latin typeface="+mj-lt"/>
            </a:endParaRPr>
          </a:p>
          <a:p>
            <a:r>
              <a:rPr lang="en-US" dirty="0" smtClean="0">
                <a:latin typeface="+mj-lt"/>
              </a:rPr>
              <a:t>LCOE – around</a:t>
            </a:r>
          </a:p>
          <a:p>
            <a:pPr lvl="1"/>
            <a:r>
              <a:rPr lang="en-US" sz="2200" dirty="0" smtClean="0">
                <a:latin typeface="+mj-lt"/>
              </a:rPr>
              <a:t>10 USD / MWh</a:t>
            </a:r>
          </a:p>
          <a:p>
            <a:pPr lvl="1"/>
            <a:r>
              <a:rPr lang="en-US" sz="2200" dirty="0">
                <a:latin typeface="+mj-lt"/>
              </a:rPr>
              <a:t>8 EUR / </a:t>
            </a:r>
            <a:r>
              <a:rPr lang="en-US" sz="2200" dirty="0" smtClean="0">
                <a:latin typeface="+mj-lt"/>
              </a:rPr>
              <a:t>MWh</a:t>
            </a:r>
          </a:p>
          <a:p>
            <a:pPr marL="0" indent="0">
              <a:buNone/>
            </a:pPr>
            <a:r>
              <a:rPr lang="en-US" dirty="0" smtClean="0">
                <a:latin typeface="+mj-lt"/>
              </a:rPr>
              <a:t> </a:t>
            </a:r>
          </a:p>
          <a:p>
            <a:pPr marL="0" indent="0">
              <a:buNone/>
            </a:pPr>
            <a:r>
              <a:rPr lang="en-US" dirty="0" smtClean="0">
                <a:latin typeface="+mj-lt"/>
              </a:rPr>
              <a:t>.</a:t>
            </a:r>
          </a:p>
        </p:txBody>
      </p:sp>
      <p:pic>
        <p:nvPicPr>
          <p:cNvPr id="14" name="Billede 13"/>
          <p:cNvPicPr>
            <a:picLocks noChangeAspect="1"/>
          </p:cNvPicPr>
          <p:nvPr/>
        </p:nvPicPr>
        <p:blipFill>
          <a:blip r:embed="rId3"/>
          <a:stretch>
            <a:fillRect/>
          </a:stretch>
        </p:blipFill>
        <p:spPr>
          <a:xfrm rot="10800000" flipH="1">
            <a:off x="0" y="5720700"/>
            <a:ext cx="1690374" cy="1137300"/>
          </a:xfrm>
          <a:prstGeom prst="rect">
            <a:avLst/>
          </a:prstGeom>
        </p:spPr>
      </p:pic>
      <p:graphicFrame>
        <p:nvGraphicFramePr>
          <p:cNvPr id="6" name="Tabel 5"/>
          <p:cNvGraphicFramePr>
            <a:graphicFrameLocks noGrp="1"/>
          </p:cNvGraphicFramePr>
          <p:nvPr>
            <p:extLst/>
          </p:nvPr>
        </p:nvGraphicFramePr>
        <p:xfrm>
          <a:off x="5679440" y="4001294"/>
          <a:ext cx="6126481" cy="246888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2124865114"/>
                    </a:ext>
                  </a:extLst>
                </a:gridCol>
                <a:gridCol w="1798320">
                  <a:extLst>
                    <a:ext uri="{9D8B030D-6E8A-4147-A177-3AD203B41FA5}">
                      <a16:colId xmlns:a16="http://schemas.microsoft.com/office/drawing/2014/main" val="2436235031"/>
                    </a:ext>
                  </a:extLst>
                </a:gridCol>
                <a:gridCol w="1828801">
                  <a:extLst>
                    <a:ext uri="{9D8B030D-6E8A-4147-A177-3AD203B41FA5}">
                      <a16:colId xmlns:a16="http://schemas.microsoft.com/office/drawing/2014/main" val="4275345253"/>
                    </a:ext>
                  </a:extLst>
                </a:gridCol>
              </a:tblGrid>
              <a:tr h="288687">
                <a:tc>
                  <a:txBody>
                    <a:bodyPr/>
                    <a:lstStyle/>
                    <a:p>
                      <a:r>
                        <a:rPr lang="da-DK" dirty="0" smtClean="0">
                          <a:latin typeface="+mj-lt"/>
                        </a:rPr>
                        <a:t>Technology</a:t>
                      </a:r>
                      <a:endParaRPr lang="da-DK" dirty="0">
                        <a:latin typeface="+mj-lt"/>
                      </a:endParaRPr>
                    </a:p>
                  </a:txBody>
                  <a:tcPr/>
                </a:tc>
                <a:tc>
                  <a:txBody>
                    <a:bodyPr/>
                    <a:lstStyle/>
                    <a:p>
                      <a:r>
                        <a:rPr lang="da-DK" dirty="0" smtClean="0">
                          <a:latin typeface="+mj-lt"/>
                        </a:rPr>
                        <a:t>LCOE USD/MWh</a:t>
                      </a:r>
                      <a:r>
                        <a:rPr lang="da-DK" baseline="0" dirty="0" smtClean="0">
                          <a:latin typeface="+mj-lt"/>
                        </a:rPr>
                        <a:t> Median</a:t>
                      </a:r>
                      <a:endParaRPr lang="da-DK" dirty="0" smtClean="0">
                        <a:latin typeface="+mj-lt"/>
                      </a:endParaRPr>
                    </a:p>
                  </a:txBody>
                  <a:tcPr/>
                </a:tc>
                <a:tc>
                  <a:txBody>
                    <a:bodyPr/>
                    <a:lstStyle/>
                    <a:p>
                      <a:r>
                        <a:rPr lang="da-DK" dirty="0" smtClean="0">
                          <a:latin typeface="+mj-lt"/>
                        </a:rPr>
                        <a:t>LCOE USD/MWh</a:t>
                      </a:r>
                      <a:r>
                        <a:rPr lang="da-DK" baseline="0" dirty="0" smtClean="0">
                          <a:latin typeface="+mj-lt"/>
                        </a:rPr>
                        <a:t> </a:t>
                      </a:r>
                    </a:p>
                    <a:p>
                      <a:r>
                        <a:rPr lang="da-DK" baseline="0" dirty="0" err="1" smtClean="0">
                          <a:latin typeface="+mj-lt"/>
                        </a:rPr>
                        <a:t>Lowest</a:t>
                      </a:r>
                      <a:endParaRPr lang="da-DK" dirty="0" smtClean="0">
                        <a:latin typeface="+mj-lt"/>
                      </a:endParaRPr>
                    </a:p>
                  </a:txBody>
                  <a:tcPr/>
                </a:tc>
                <a:extLst>
                  <a:ext uri="{0D108BD9-81ED-4DB2-BD59-A6C34878D82A}">
                    <a16:rowId xmlns:a16="http://schemas.microsoft.com/office/drawing/2014/main" val="2943718209"/>
                  </a:ext>
                </a:extLst>
              </a:tr>
              <a:tr h="288687">
                <a:tc>
                  <a:txBody>
                    <a:bodyPr/>
                    <a:lstStyle/>
                    <a:p>
                      <a:r>
                        <a:rPr lang="da-DK" dirty="0" err="1" smtClean="0">
                          <a:latin typeface="+mj-lt"/>
                        </a:rPr>
                        <a:t>Coal</a:t>
                      </a:r>
                      <a:endParaRPr lang="da-DK" dirty="0">
                        <a:latin typeface="+mj-lt"/>
                      </a:endParaRPr>
                    </a:p>
                  </a:txBody>
                  <a:tcPr/>
                </a:tc>
                <a:tc>
                  <a:txBody>
                    <a:bodyPr/>
                    <a:lstStyle/>
                    <a:p>
                      <a:r>
                        <a:rPr lang="da-DK" dirty="0" smtClean="0">
                          <a:latin typeface="+mj-lt"/>
                        </a:rPr>
                        <a:t>73 – 86</a:t>
                      </a:r>
                      <a:endParaRPr lang="da-DK" dirty="0">
                        <a:latin typeface="+mj-lt"/>
                      </a:endParaRPr>
                    </a:p>
                  </a:txBody>
                  <a:tcPr/>
                </a:tc>
                <a:tc>
                  <a:txBody>
                    <a:bodyPr/>
                    <a:lstStyle/>
                    <a:p>
                      <a:r>
                        <a:rPr lang="da-DK" dirty="0" smtClean="0">
                          <a:latin typeface="+mj-lt"/>
                        </a:rPr>
                        <a:t>70</a:t>
                      </a:r>
                      <a:endParaRPr lang="da-DK" dirty="0">
                        <a:latin typeface="+mj-lt"/>
                      </a:endParaRPr>
                    </a:p>
                  </a:txBody>
                  <a:tcPr/>
                </a:tc>
                <a:extLst>
                  <a:ext uri="{0D108BD9-81ED-4DB2-BD59-A6C34878D82A}">
                    <a16:rowId xmlns:a16="http://schemas.microsoft.com/office/drawing/2014/main" val="3209512154"/>
                  </a:ext>
                </a:extLst>
              </a:tr>
              <a:tr h="288687">
                <a:tc>
                  <a:txBody>
                    <a:bodyPr/>
                    <a:lstStyle/>
                    <a:p>
                      <a:r>
                        <a:rPr lang="da-DK" dirty="0" smtClean="0">
                          <a:latin typeface="+mj-lt"/>
                        </a:rPr>
                        <a:t>Wind offshore</a:t>
                      </a:r>
                      <a:endParaRPr lang="da-DK" dirty="0">
                        <a:latin typeface="+mj-lt"/>
                      </a:endParaRPr>
                    </a:p>
                  </a:txBody>
                  <a:tcPr/>
                </a:tc>
                <a:tc>
                  <a:txBody>
                    <a:bodyPr/>
                    <a:lstStyle/>
                    <a:p>
                      <a:r>
                        <a:rPr lang="da-DK" dirty="0" smtClean="0">
                          <a:latin typeface="+mj-lt"/>
                        </a:rPr>
                        <a:t>59 – 85</a:t>
                      </a:r>
                      <a:endParaRPr lang="da-DK" dirty="0">
                        <a:latin typeface="+mj-lt"/>
                      </a:endParaRPr>
                    </a:p>
                  </a:txBody>
                  <a:tcPr/>
                </a:tc>
                <a:tc>
                  <a:txBody>
                    <a:bodyPr/>
                    <a:lstStyle/>
                    <a:p>
                      <a:r>
                        <a:rPr lang="da-DK" dirty="0" smtClean="0">
                          <a:latin typeface="+mj-lt"/>
                        </a:rPr>
                        <a:t>37</a:t>
                      </a:r>
                      <a:endParaRPr lang="da-DK" dirty="0">
                        <a:latin typeface="+mj-lt"/>
                      </a:endParaRPr>
                    </a:p>
                  </a:txBody>
                  <a:tcPr/>
                </a:tc>
                <a:extLst>
                  <a:ext uri="{0D108BD9-81ED-4DB2-BD59-A6C34878D82A}">
                    <a16:rowId xmlns:a16="http://schemas.microsoft.com/office/drawing/2014/main" val="2830521209"/>
                  </a:ext>
                </a:extLst>
              </a:tr>
              <a:tr h="288687">
                <a:tc>
                  <a:txBody>
                    <a:bodyPr/>
                    <a:lstStyle/>
                    <a:p>
                      <a:r>
                        <a:rPr lang="da-DK" dirty="0" smtClean="0">
                          <a:latin typeface="+mj-lt"/>
                        </a:rPr>
                        <a:t>Solar</a:t>
                      </a:r>
                      <a:endParaRPr lang="da-DK" dirty="0">
                        <a:latin typeface="+mj-lt"/>
                      </a:endParaRPr>
                    </a:p>
                  </a:txBody>
                  <a:tcPr/>
                </a:tc>
                <a:tc>
                  <a:txBody>
                    <a:bodyPr/>
                    <a:lstStyle/>
                    <a:p>
                      <a:r>
                        <a:rPr lang="da-DK" dirty="0" smtClean="0">
                          <a:latin typeface="+mj-lt"/>
                        </a:rPr>
                        <a:t>31 - 63</a:t>
                      </a:r>
                      <a:endParaRPr lang="da-DK" dirty="0">
                        <a:latin typeface="+mj-lt"/>
                      </a:endParaRPr>
                    </a:p>
                  </a:txBody>
                  <a:tcPr/>
                </a:tc>
                <a:tc>
                  <a:txBody>
                    <a:bodyPr/>
                    <a:lstStyle/>
                    <a:p>
                      <a:r>
                        <a:rPr lang="da-DK" dirty="0" smtClean="0">
                          <a:latin typeface="+mj-lt"/>
                        </a:rPr>
                        <a:t>24</a:t>
                      </a:r>
                      <a:endParaRPr lang="da-DK" dirty="0">
                        <a:latin typeface="+mj-lt"/>
                      </a:endParaRPr>
                    </a:p>
                  </a:txBody>
                  <a:tcPr/>
                </a:tc>
                <a:extLst>
                  <a:ext uri="{0D108BD9-81ED-4DB2-BD59-A6C34878D82A}">
                    <a16:rowId xmlns:a16="http://schemas.microsoft.com/office/drawing/2014/main" val="3076482545"/>
                  </a:ext>
                </a:extLst>
              </a:tr>
              <a:tr h="288687">
                <a:tc>
                  <a:txBody>
                    <a:bodyPr/>
                    <a:lstStyle/>
                    <a:p>
                      <a:r>
                        <a:rPr lang="da-DK" dirty="0" smtClean="0">
                          <a:latin typeface="+mj-lt"/>
                        </a:rPr>
                        <a:t>Wind</a:t>
                      </a:r>
                      <a:r>
                        <a:rPr lang="da-DK" baseline="0" dirty="0" smtClean="0">
                          <a:latin typeface="+mj-lt"/>
                        </a:rPr>
                        <a:t> onshore</a:t>
                      </a:r>
                      <a:endParaRPr lang="da-DK" dirty="0">
                        <a:latin typeface="+mj-lt"/>
                      </a:endParaRPr>
                    </a:p>
                  </a:txBody>
                  <a:tcPr/>
                </a:tc>
                <a:tc>
                  <a:txBody>
                    <a:bodyPr/>
                    <a:lstStyle/>
                    <a:p>
                      <a:r>
                        <a:rPr lang="da-DK" dirty="0" smtClean="0">
                          <a:latin typeface="+mj-lt"/>
                        </a:rPr>
                        <a:t>30 – 49</a:t>
                      </a:r>
                      <a:endParaRPr lang="da-DK" dirty="0">
                        <a:latin typeface="+mj-lt"/>
                      </a:endParaRPr>
                    </a:p>
                  </a:txBody>
                  <a:tcPr/>
                </a:tc>
                <a:tc>
                  <a:txBody>
                    <a:bodyPr/>
                    <a:lstStyle/>
                    <a:p>
                      <a:r>
                        <a:rPr lang="da-DK" dirty="0" smtClean="0">
                          <a:latin typeface="+mj-lt"/>
                        </a:rPr>
                        <a:t>22</a:t>
                      </a:r>
                      <a:endParaRPr lang="da-DK" dirty="0">
                        <a:latin typeface="+mj-lt"/>
                      </a:endParaRPr>
                    </a:p>
                  </a:txBody>
                  <a:tcPr/>
                </a:tc>
                <a:extLst>
                  <a:ext uri="{0D108BD9-81ED-4DB2-BD59-A6C34878D82A}">
                    <a16:rowId xmlns:a16="http://schemas.microsoft.com/office/drawing/2014/main" val="2765185775"/>
                  </a:ext>
                </a:extLst>
              </a:tr>
              <a:tr h="288687">
                <a:tc>
                  <a:txBody>
                    <a:bodyPr/>
                    <a:lstStyle/>
                    <a:p>
                      <a:r>
                        <a:rPr lang="da-DK" dirty="0" smtClean="0">
                          <a:latin typeface="+mj-lt"/>
                        </a:rPr>
                        <a:t>Hydro +5MW reservoir</a:t>
                      </a:r>
                      <a:endParaRPr lang="da-DK" dirty="0">
                        <a:latin typeface="+mj-lt"/>
                      </a:endParaRPr>
                    </a:p>
                  </a:txBody>
                  <a:tcPr/>
                </a:tc>
                <a:tc>
                  <a:txBody>
                    <a:bodyPr/>
                    <a:lstStyle/>
                    <a:p>
                      <a:r>
                        <a:rPr lang="da-DK" dirty="0" smtClean="0">
                          <a:latin typeface="+mj-lt"/>
                        </a:rPr>
                        <a:t>26 - 57</a:t>
                      </a:r>
                      <a:endParaRPr lang="da-DK" dirty="0">
                        <a:latin typeface="+mj-lt"/>
                      </a:endParaRPr>
                    </a:p>
                  </a:txBody>
                  <a:tcPr/>
                </a:tc>
                <a:tc>
                  <a:txBody>
                    <a:bodyPr/>
                    <a:lstStyle/>
                    <a:p>
                      <a:r>
                        <a:rPr lang="da-DK" dirty="0" smtClean="0">
                          <a:latin typeface="+mj-lt"/>
                        </a:rPr>
                        <a:t>20</a:t>
                      </a:r>
                      <a:endParaRPr lang="da-DK" dirty="0">
                        <a:latin typeface="+mj-lt"/>
                      </a:endParaRPr>
                    </a:p>
                  </a:txBody>
                  <a:tcPr/>
                </a:tc>
                <a:extLst>
                  <a:ext uri="{0D108BD9-81ED-4DB2-BD59-A6C34878D82A}">
                    <a16:rowId xmlns:a16="http://schemas.microsoft.com/office/drawing/2014/main" val="2709954704"/>
                  </a:ext>
                </a:extLst>
              </a:tr>
            </a:tbl>
          </a:graphicData>
        </a:graphic>
      </p:graphicFrame>
      <p:sp>
        <p:nvSpPr>
          <p:cNvPr id="7" name="Rektangel 6"/>
          <p:cNvSpPr/>
          <p:nvPr/>
        </p:nvSpPr>
        <p:spPr>
          <a:xfrm>
            <a:off x="5588000" y="6470174"/>
            <a:ext cx="6421120" cy="307777"/>
          </a:xfrm>
          <a:prstGeom prst="rect">
            <a:avLst/>
          </a:prstGeom>
        </p:spPr>
        <p:txBody>
          <a:bodyPr wrap="square">
            <a:spAutoFit/>
          </a:bodyPr>
          <a:lstStyle/>
          <a:p>
            <a:r>
              <a:rPr lang="da-DK" sz="1400" dirty="0" smtClean="0">
                <a:solidFill>
                  <a:srgbClr val="002060"/>
                </a:solidFill>
                <a:latin typeface="+mj-lt"/>
              </a:rPr>
              <a:t>Source: https</a:t>
            </a:r>
            <a:r>
              <a:rPr lang="da-DK" sz="1400" dirty="0">
                <a:solidFill>
                  <a:srgbClr val="002060"/>
                </a:solidFill>
                <a:latin typeface="+mj-lt"/>
              </a:rPr>
              <a:t>://www.iea.org/reports/projected-costs-of-generating-electricity-2020</a:t>
            </a:r>
          </a:p>
        </p:txBody>
      </p:sp>
    </p:spTree>
    <p:extLst>
      <p:ext uri="{BB962C8B-B14F-4D97-AF65-F5344CB8AC3E}">
        <p14:creationId xmlns:p14="http://schemas.microsoft.com/office/powerpoint/2010/main" val="315623835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7500" y="314325"/>
            <a:ext cx="7137400" cy="1325563"/>
          </a:xfrm>
        </p:spPr>
        <p:txBody>
          <a:bodyPr>
            <a:normAutofit fontScale="90000"/>
          </a:bodyPr>
          <a:lstStyle/>
          <a:p>
            <a:r>
              <a:rPr lang="da-DK" cap="small" dirty="0" smtClean="0">
                <a:solidFill>
                  <a:schemeClr val="accent2"/>
                </a:solidFill>
              </a:rPr>
              <a:t>The </a:t>
            </a:r>
            <a:r>
              <a:rPr lang="da-DK" cap="small" dirty="0" err="1" smtClean="0">
                <a:solidFill>
                  <a:schemeClr val="accent2"/>
                </a:solidFill>
              </a:rPr>
              <a:t>map</a:t>
            </a:r>
            <a:r>
              <a:rPr lang="da-DK" cap="small" dirty="0" smtClean="0">
                <a:solidFill>
                  <a:schemeClr val="accent2"/>
                </a:solidFill>
              </a:rPr>
              <a:t> </a:t>
            </a:r>
            <a:r>
              <a:rPr lang="da-DK" cap="small" dirty="0" err="1" smtClean="0">
                <a:solidFill>
                  <a:schemeClr val="accent2"/>
                </a:solidFill>
              </a:rPr>
              <a:t>again</a:t>
            </a:r>
            <a:r>
              <a:rPr lang="da-DK" cap="small" dirty="0" smtClean="0">
                <a:solidFill>
                  <a:schemeClr val="accent2"/>
                </a:solidFill>
              </a:rPr>
              <a:t> of sites with </a:t>
            </a:r>
            <a:r>
              <a:rPr lang="da-DK" cap="small" dirty="0" err="1" smtClean="0">
                <a:solidFill>
                  <a:schemeClr val="accent2"/>
                </a:solidFill>
              </a:rPr>
              <a:t>unexpolited</a:t>
            </a:r>
            <a:r>
              <a:rPr lang="da-DK" cap="small" dirty="0" smtClean="0">
                <a:solidFill>
                  <a:schemeClr val="accent2"/>
                </a:solidFill>
              </a:rPr>
              <a:t> </a:t>
            </a:r>
            <a:r>
              <a:rPr lang="da-DK" cap="small" dirty="0" err="1" smtClean="0">
                <a:solidFill>
                  <a:schemeClr val="accent2"/>
                </a:solidFill>
              </a:rPr>
              <a:t>hydropower</a:t>
            </a:r>
            <a:r>
              <a:rPr lang="da-DK" cap="small" dirty="0" smtClean="0">
                <a:solidFill>
                  <a:schemeClr val="accent2"/>
                </a:solidFill>
              </a:rPr>
              <a:t> potentials</a:t>
            </a:r>
            <a:endParaRPr lang="da-DK" cap="small" dirty="0">
              <a:solidFill>
                <a:schemeClr val="accent2"/>
              </a:solidFill>
            </a:endParaRPr>
          </a:p>
        </p:txBody>
      </p:sp>
      <p:pic>
        <p:nvPicPr>
          <p:cNvPr id="4" name="Billede 3"/>
          <p:cNvPicPr>
            <a:picLocks noChangeAspect="1"/>
          </p:cNvPicPr>
          <p:nvPr/>
        </p:nvPicPr>
        <p:blipFill>
          <a:blip r:embed="rId2"/>
          <a:stretch>
            <a:fillRect/>
          </a:stretch>
        </p:blipFill>
        <p:spPr>
          <a:xfrm>
            <a:off x="7177636" y="843262"/>
            <a:ext cx="5085484" cy="5619146"/>
          </a:xfrm>
          <a:prstGeom prst="rect">
            <a:avLst/>
          </a:prstGeom>
        </p:spPr>
      </p:pic>
      <p:pic>
        <p:nvPicPr>
          <p:cNvPr id="5" name="Billede 4"/>
          <p:cNvPicPr>
            <a:picLocks noChangeAspect="1"/>
          </p:cNvPicPr>
          <p:nvPr/>
        </p:nvPicPr>
        <p:blipFill>
          <a:blip r:embed="rId3"/>
          <a:stretch>
            <a:fillRect/>
          </a:stretch>
        </p:blipFill>
        <p:spPr>
          <a:xfrm rot="10800000" flipH="1">
            <a:off x="0" y="5720700"/>
            <a:ext cx="1690374" cy="1137300"/>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69" y="2471670"/>
            <a:ext cx="2758872" cy="580464"/>
          </a:xfrm>
          <a:prstGeom prst="rect">
            <a:avLst/>
          </a:prstGeom>
        </p:spPr>
      </p:pic>
      <p:pic>
        <p:nvPicPr>
          <p:cNvPr id="7" name="Billede 6"/>
          <p:cNvPicPr>
            <a:picLocks noChangeAspect="1"/>
          </p:cNvPicPr>
          <p:nvPr/>
        </p:nvPicPr>
        <p:blipFill>
          <a:blip r:embed="rId5"/>
          <a:stretch>
            <a:fillRect/>
          </a:stretch>
        </p:blipFill>
        <p:spPr>
          <a:xfrm>
            <a:off x="481469" y="4202888"/>
            <a:ext cx="3161531" cy="1197980"/>
          </a:xfrm>
          <a:prstGeom prst="rect">
            <a:avLst/>
          </a:prstGeom>
        </p:spPr>
      </p:pic>
      <p:sp>
        <p:nvSpPr>
          <p:cNvPr id="8" name="Tekstfelt 7"/>
          <p:cNvSpPr txBox="1"/>
          <p:nvPr/>
        </p:nvSpPr>
        <p:spPr>
          <a:xfrm>
            <a:off x="481469" y="1946411"/>
            <a:ext cx="2669261" cy="369332"/>
          </a:xfrm>
          <a:prstGeom prst="rect">
            <a:avLst/>
          </a:prstGeom>
          <a:noFill/>
        </p:spPr>
        <p:txBody>
          <a:bodyPr wrap="square" rtlCol="0">
            <a:spAutoFit/>
          </a:bodyPr>
          <a:lstStyle/>
          <a:p>
            <a:r>
              <a:rPr lang="da-DK" cap="small" dirty="0" smtClean="0">
                <a:latin typeface="+mj-lt"/>
              </a:rPr>
              <a:t>The </a:t>
            </a:r>
            <a:r>
              <a:rPr lang="da-DK" cap="small" dirty="0" err="1" smtClean="0">
                <a:latin typeface="+mj-lt"/>
              </a:rPr>
              <a:t>hydropower</a:t>
            </a:r>
            <a:r>
              <a:rPr lang="da-DK" cap="small" dirty="0" smtClean="0">
                <a:latin typeface="+mj-lt"/>
              </a:rPr>
              <a:t> </a:t>
            </a:r>
            <a:r>
              <a:rPr lang="da-DK" cap="small" dirty="0" err="1" smtClean="0">
                <a:latin typeface="+mj-lt"/>
              </a:rPr>
              <a:t>Expertise</a:t>
            </a:r>
            <a:endParaRPr lang="da-DK" cap="small" dirty="0">
              <a:latin typeface="+mj-lt"/>
            </a:endParaRPr>
          </a:p>
        </p:txBody>
      </p:sp>
      <p:sp>
        <p:nvSpPr>
          <p:cNvPr id="9" name="Tekstfelt 8"/>
          <p:cNvSpPr txBox="1"/>
          <p:nvPr/>
        </p:nvSpPr>
        <p:spPr>
          <a:xfrm>
            <a:off x="415340" y="3833556"/>
            <a:ext cx="2550070" cy="369332"/>
          </a:xfrm>
          <a:prstGeom prst="rect">
            <a:avLst/>
          </a:prstGeom>
          <a:noFill/>
        </p:spPr>
        <p:txBody>
          <a:bodyPr wrap="square" rtlCol="0">
            <a:spAutoFit/>
          </a:bodyPr>
          <a:lstStyle/>
          <a:p>
            <a:r>
              <a:rPr lang="da-DK" cap="small" dirty="0" err="1" smtClean="0">
                <a:latin typeface="+mj-lt"/>
              </a:rPr>
              <a:t>Licensing</a:t>
            </a:r>
            <a:r>
              <a:rPr lang="da-DK" cap="small" dirty="0" smtClean="0">
                <a:latin typeface="+mj-lt"/>
              </a:rPr>
              <a:t> </a:t>
            </a:r>
            <a:r>
              <a:rPr lang="da-DK" cap="small" dirty="0" err="1" smtClean="0">
                <a:latin typeface="+mj-lt"/>
              </a:rPr>
              <a:t>authority</a:t>
            </a:r>
            <a:endParaRPr lang="da-DK" cap="small" dirty="0">
              <a:latin typeface="+mj-lt"/>
            </a:endParaRPr>
          </a:p>
        </p:txBody>
      </p:sp>
    </p:spTree>
    <p:extLst>
      <p:ext uri="{BB962C8B-B14F-4D97-AF65-F5344CB8AC3E}">
        <p14:creationId xmlns:p14="http://schemas.microsoft.com/office/powerpoint/2010/main" val="175004393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0"/>
            <a:ext cx="12191144" cy="6857519"/>
          </a:xfrm>
          <a:prstGeom prst="rect">
            <a:avLst/>
          </a:prstGeom>
          <a:blipFill>
            <a:blip r:embed="rId2" cstate="print"/>
            <a:stretch>
              <a:fillRect/>
            </a:stretch>
          </a:blipFill>
        </p:spPr>
        <p:txBody>
          <a:bodyPr wrap="square" lIns="0" tIns="0" rIns="0" bIns="0" rtlCol="0"/>
          <a:lstStyle/>
          <a:p>
            <a:endParaRPr sz="1092"/>
          </a:p>
        </p:txBody>
      </p:sp>
      <p:sp>
        <p:nvSpPr>
          <p:cNvPr id="4" name="Tekstfelt 3"/>
          <p:cNvSpPr txBox="1"/>
          <p:nvPr/>
        </p:nvSpPr>
        <p:spPr>
          <a:xfrm>
            <a:off x="3948966" y="3832988"/>
            <a:ext cx="7428486" cy="2000548"/>
          </a:xfrm>
          <a:prstGeom prst="rect">
            <a:avLst/>
          </a:prstGeom>
          <a:noFill/>
        </p:spPr>
        <p:txBody>
          <a:bodyPr wrap="square" rtlCol="0">
            <a:spAutoFit/>
          </a:bodyPr>
          <a:lstStyle/>
          <a:p>
            <a:r>
              <a:rPr lang="da-DK" sz="9600" cap="small" dirty="0" err="1" smtClean="0">
                <a:solidFill>
                  <a:schemeClr val="bg1"/>
                </a:solidFill>
                <a:latin typeface="Palatino Linotype" panose="02040502050505030304" pitchFamily="18" charset="0"/>
              </a:rPr>
              <a:t>Qujanaq</a:t>
            </a:r>
            <a:endParaRPr lang="da-DK" sz="9600" cap="small" dirty="0" smtClean="0">
              <a:solidFill>
                <a:schemeClr val="bg1"/>
              </a:solidFill>
              <a:latin typeface="Palatino Linotype" panose="02040502050505030304" pitchFamily="18" charset="0"/>
            </a:endParaRPr>
          </a:p>
          <a:p>
            <a:pPr marL="457200" indent="-457200">
              <a:buFont typeface="Arial" panose="020B0604020202020204" pitchFamily="34" charset="0"/>
              <a:buChar char="•"/>
            </a:pPr>
            <a:endParaRPr lang="da-DK" sz="28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992559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5FA"/>
        </a:solidFill>
        <a:effectLst/>
      </p:bgPr>
    </p:bg>
    <p:spTree>
      <p:nvGrpSpPr>
        <p:cNvPr id="1" name=""/>
        <p:cNvGrpSpPr/>
        <p:nvPr/>
      </p:nvGrpSpPr>
      <p:grpSpPr>
        <a:xfrm>
          <a:off x="0" y="0"/>
          <a:ext cx="0" cy="0"/>
          <a:chOff x="0" y="0"/>
          <a:chExt cx="0" cy="0"/>
        </a:xfrm>
      </p:grpSpPr>
      <p:sp>
        <p:nvSpPr>
          <p:cNvPr id="7" name="Rektangel 6"/>
          <p:cNvSpPr/>
          <p:nvPr/>
        </p:nvSpPr>
        <p:spPr>
          <a:xfrm>
            <a:off x="167308" y="1220594"/>
            <a:ext cx="4826962" cy="5355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sz="2880" b="0" i="0" u="none" strike="noStrike" kern="1200" cap="none" spc="0" normalizeH="0" baseline="0" noProof="0" dirty="0" err="1" smtClean="0">
                <a:ln>
                  <a:noFill/>
                </a:ln>
                <a:solidFill>
                  <a:srgbClr val="093E6F"/>
                </a:solidFill>
                <a:effectLst/>
                <a:uLnTx/>
                <a:uFillTx/>
                <a:latin typeface="Palatino Linotype" panose="02040502050505030304" pitchFamily="18" charset="0"/>
                <a:ea typeface="ＭＳ Ｐゴシック" pitchFamily="34" charset="-128"/>
                <a:cs typeface="+mn-cs"/>
              </a:rPr>
              <a:t>Introduction</a:t>
            </a:r>
            <a:r>
              <a:rPr kumimoji="0" lang="da-DK" sz="2880" b="0" i="0" u="none" strike="noStrike" kern="1200" cap="none" spc="0" normalizeH="0" noProof="0" dirty="0" smtClean="0">
                <a:ln>
                  <a:noFill/>
                </a:ln>
                <a:solidFill>
                  <a:srgbClr val="093E6F"/>
                </a:solidFill>
                <a:effectLst/>
                <a:uLnTx/>
                <a:uFillTx/>
                <a:latin typeface="Palatino Linotype" panose="02040502050505030304" pitchFamily="18" charset="0"/>
                <a:ea typeface="ＭＳ Ｐゴシック" pitchFamily="34" charset="-128"/>
                <a:cs typeface="+mn-cs"/>
              </a:rPr>
              <a:t> to</a:t>
            </a:r>
            <a:r>
              <a:rPr kumimoji="0" lang="da-DK" sz="2880" b="0" i="0" u="none" strike="noStrike" kern="1200" cap="none" spc="0" normalizeH="0" baseline="0" noProof="0" dirty="0" smtClean="0">
                <a:ln>
                  <a:noFill/>
                </a:ln>
                <a:solidFill>
                  <a:srgbClr val="093E6F"/>
                </a:solidFill>
                <a:effectLst/>
                <a:uLnTx/>
                <a:uFillTx/>
                <a:latin typeface="Palatino Linotype" panose="02040502050505030304" pitchFamily="18" charset="0"/>
                <a:ea typeface="ＭＳ Ｐゴシック" pitchFamily="34" charset="-128"/>
                <a:cs typeface="+mn-cs"/>
              </a:rPr>
              <a:t> Nukissiorfiit</a:t>
            </a:r>
            <a:endParaRPr kumimoji="0" lang="da-DK" sz="2880" b="0" i="0" u="none" strike="noStrike" kern="1200" cap="none" spc="0" normalizeH="0" baseline="0" noProof="0" dirty="0">
              <a:ln>
                <a:noFill/>
              </a:ln>
              <a:solidFill>
                <a:srgbClr val="093E6F"/>
              </a:solidFill>
              <a:effectLst/>
              <a:uLnTx/>
              <a:uFillTx/>
              <a:latin typeface="Palatino Linotype" panose="02040502050505030304" pitchFamily="18" charset="0"/>
              <a:ea typeface="ＭＳ Ｐゴシック" pitchFamily="34" charset="-128"/>
              <a:cs typeface="+mn-cs"/>
            </a:endParaRPr>
          </a:p>
        </p:txBody>
      </p:sp>
      <p:pic>
        <p:nvPicPr>
          <p:cNvPr id="9" name="Billede 8"/>
          <p:cNvPicPr>
            <a:picLocks noChangeAspect="1"/>
          </p:cNvPicPr>
          <p:nvPr/>
        </p:nvPicPr>
        <p:blipFill>
          <a:blip r:embed="rId3"/>
          <a:stretch>
            <a:fillRect/>
          </a:stretch>
        </p:blipFill>
        <p:spPr>
          <a:xfrm>
            <a:off x="8034915" y="-48639"/>
            <a:ext cx="3920379" cy="6700967"/>
          </a:xfrm>
          <a:prstGeom prst="rect">
            <a:avLst/>
          </a:prstGeom>
        </p:spPr>
      </p:pic>
      <p:pic>
        <p:nvPicPr>
          <p:cNvPr id="12" name="Billede 11"/>
          <p:cNvPicPr>
            <a:picLocks noChangeAspect="1"/>
          </p:cNvPicPr>
          <p:nvPr/>
        </p:nvPicPr>
        <p:blipFill>
          <a:blip r:embed="rId4"/>
          <a:stretch>
            <a:fillRect/>
          </a:stretch>
        </p:blipFill>
        <p:spPr>
          <a:xfrm>
            <a:off x="2174336" y="5576045"/>
            <a:ext cx="1219370" cy="1066949"/>
          </a:xfrm>
          <a:prstGeom prst="rect">
            <a:avLst/>
          </a:prstGeom>
        </p:spPr>
      </p:pic>
      <p:pic>
        <p:nvPicPr>
          <p:cNvPr id="8" name="Billede 7"/>
          <p:cNvPicPr>
            <a:picLocks noChangeAspect="1"/>
          </p:cNvPicPr>
          <p:nvPr/>
        </p:nvPicPr>
        <p:blipFill>
          <a:blip r:embed="rId5"/>
          <a:stretch>
            <a:fillRect/>
          </a:stretch>
        </p:blipFill>
        <p:spPr>
          <a:xfrm flipH="1">
            <a:off x="0" y="5310347"/>
            <a:ext cx="2154763" cy="1547653"/>
          </a:xfrm>
          <a:prstGeom prst="rect">
            <a:avLst/>
          </a:prstGeom>
        </p:spPr>
      </p:pic>
      <p:sp>
        <p:nvSpPr>
          <p:cNvPr id="3" name="Pladsholder til indhold 2"/>
          <p:cNvSpPr>
            <a:spLocks noGrp="1"/>
          </p:cNvSpPr>
          <p:nvPr>
            <p:ph idx="1"/>
          </p:nvPr>
        </p:nvSpPr>
        <p:spPr>
          <a:xfrm>
            <a:off x="250528" y="2047070"/>
            <a:ext cx="7784387" cy="2804000"/>
          </a:xfrm>
        </p:spPr>
        <p:txBody>
          <a:bodyPr>
            <a:normAutofit/>
          </a:bodyPr>
          <a:lstStyle/>
          <a:p>
            <a:pPr>
              <a:lnSpc>
                <a:spcPct val="100000"/>
              </a:lnSpc>
            </a:pPr>
            <a:r>
              <a:rPr lang="en-US" sz="1800" dirty="0">
                <a:solidFill>
                  <a:srgbClr val="084473"/>
                </a:solidFill>
                <a:latin typeface="Palatino Linotype" panose="02040502050505030304" pitchFamily="18" charset="0"/>
              </a:rPr>
              <a:t>Nukissiorfiit supplies electricity, water and heat throughout Greenland</a:t>
            </a:r>
          </a:p>
          <a:p>
            <a:pPr>
              <a:lnSpc>
                <a:spcPct val="100000"/>
              </a:lnSpc>
            </a:pPr>
            <a:r>
              <a:rPr lang="en-US" sz="1800" dirty="0" smtClean="0">
                <a:solidFill>
                  <a:srgbClr val="084473"/>
                </a:solidFill>
                <a:latin typeface="Palatino Linotype" panose="02040502050505030304" pitchFamily="18" charset="0"/>
              </a:rPr>
              <a:t>Utility company </a:t>
            </a:r>
            <a:r>
              <a:rPr lang="en-US" sz="1800" dirty="0">
                <a:solidFill>
                  <a:srgbClr val="084473"/>
                </a:solidFill>
                <a:latin typeface="Palatino Linotype" panose="02040502050505030304" pitchFamily="18" charset="0"/>
              </a:rPr>
              <a:t>responsible for the production and </a:t>
            </a:r>
            <a:r>
              <a:rPr lang="en-US" sz="1800" dirty="0" smtClean="0">
                <a:solidFill>
                  <a:srgbClr val="084473"/>
                </a:solidFill>
                <a:latin typeface="Palatino Linotype" panose="02040502050505030304" pitchFamily="18" charset="0"/>
              </a:rPr>
              <a:t>distribution </a:t>
            </a:r>
            <a:r>
              <a:rPr lang="en-US" sz="1800" dirty="0">
                <a:solidFill>
                  <a:srgbClr val="084473"/>
                </a:solidFill>
                <a:latin typeface="Palatino Linotype" panose="02040502050505030304" pitchFamily="18" charset="0"/>
              </a:rPr>
              <a:t>of electricity, water and heat </a:t>
            </a:r>
            <a:r>
              <a:rPr lang="en-US" sz="1800" dirty="0" smtClean="0">
                <a:solidFill>
                  <a:srgbClr val="084473"/>
                </a:solidFill>
                <a:latin typeface="Palatino Linotype" panose="02040502050505030304" pitchFamily="18" charset="0"/>
              </a:rPr>
              <a:t>(</a:t>
            </a:r>
            <a:r>
              <a:rPr lang="en-US" sz="1800" dirty="0">
                <a:solidFill>
                  <a:srgbClr val="084473"/>
                </a:solidFill>
                <a:latin typeface="Palatino Linotype" panose="02040502050505030304" pitchFamily="18" charset="0"/>
              </a:rPr>
              <a:t>excluding airports)</a:t>
            </a:r>
          </a:p>
          <a:p>
            <a:pPr>
              <a:lnSpc>
                <a:spcPct val="100000"/>
              </a:lnSpc>
            </a:pPr>
            <a:r>
              <a:rPr lang="en-US" sz="1800" dirty="0">
                <a:solidFill>
                  <a:srgbClr val="084473"/>
                </a:solidFill>
                <a:latin typeface="Palatino Linotype" panose="02040502050505030304" pitchFamily="18" charset="0"/>
              </a:rPr>
              <a:t>Supplies approx. 20,000 customers in 17 cities and 52 settlements</a:t>
            </a:r>
          </a:p>
          <a:p>
            <a:pPr>
              <a:lnSpc>
                <a:spcPct val="100000"/>
              </a:lnSpc>
            </a:pPr>
            <a:r>
              <a:rPr lang="en-US" sz="1800" dirty="0">
                <a:solidFill>
                  <a:srgbClr val="084473"/>
                </a:solidFill>
                <a:latin typeface="Palatino Linotype" panose="02040502050505030304" pitchFamily="18" charset="0"/>
              </a:rPr>
              <a:t>Net-managed company, owned by the Greenland </a:t>
            </a:r>
            <a:endParaRPr lang="en-US" sz="1800" dirty="0" smtClean="0">
              <a:solidFill>
                <a:srgbClr val="084473"/>
              </a:solidFill>
              <a:latin typeface="Palatino Linotype" panose="02040502050505030304" pitchFamily="18" charset="0"/>
            </a:endParaRPr>
          </a:p>
          <a:p>
            <a:pPr>
              <a:lnSpc>
                <a:spcPct val="100000"/>
              </a:lnSpc>
            </a:pPr>
            <a:r>
              <a:rPr lang="en-US" sz="1800" dirty="0" smtClean="0">
                <a:solidFill>
                  <a:srgbClr val="084473"/>
                </a:solidFill>
                <a:latin typeface="Palatino Linotype" panose="02040502050505030304" pitchFamily="18" charset="0"/>
              </a:rPr>
              <a:t>Refers </a:t>
            </a:r>
            <a:r>
              <a:rPr lang="en-US" sz="1800" dirty="0">
                <a:solidFill>
                  <a:srgbClr val="084473"/>
                </a:solidFill>
                <a:latin typeface="Palatino Linotype" panose="02040502050505030304" pitchFamily="18" charset="0"/>
              </a:rPr>
              <a:t>to the Ministry of Agriculture, Self-Supply, Energy and Environment </a:t>
            </a:r>
            <a:endParaRPr lang="en-US" sz="1800" dirty="0" smtClean="0">
              <a:solidFill>
                <a:srgbClr val="084473"/>
              </a:solidFill>
              <a:latin typeface="Palatino Linotype" panose="02040502050505030304" pitchFamily="18" charset="0"/>
            </a:endParaRPr>
          </a:p>
        </p:txBody>
      </p:sp>
      <p:pic>
        <p:nvPicPr>
          <p:cNvPr id="2" name="Billede 1"/>
          <p:cNvPicPr>
            <a:picLocks noChangeAspect="1"/>
          </p:cNvPicPr>
          <p:nvPr/>
        </p:nvPicPr>
        <p:blipFill>
          <a:blip r:embed="rId6"/>
          <a:stretch>
            <a:fillRect/>
          </a:stretch>
        </p:blipFill>
        <p:spPr>
          <a:xfrm>
            <a:off x="4002233" y="5497291"/>
            <a:ext cx="2918112" cy="1078879"/>
          </a:xfrm>
          <a:prstGeom prst="rect">
            <a:avLst/>
          </a:prstGeom>
        </p:spPr>
      </p:pic>
    </p:spTree>
    <p:extLst>
      <p:ext uri="{BB962C8B-B14F-4D97-AF65-F5344CB8AC3E}">
        <p14:creationId xmlns:p14="http://schemas.microsoft.com/office/powerpoint/2010/main" val="33077261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5FA"/>
        </a:solidFill>
        <a:effectLst/>
      </p:bgPr>
    </p:bg>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flipH="1">
            <a:off x="0" y="5310347"/>
            <a:ext cx="2154763" cy="1547653"/>
          </a:xfrm>
          <a:prstGeom prst="rect">
            <a:avLst/>
          </a:prstGeom>
        </p:spPr>
      </p:pic>
      <p:pic>
        <p:nvPicPr>
          <p:cNvPr id="10" name="Billede 9"/>
          <p:cNvPicPr>
            <a:picLocks noChangeAspect="1"/>
          </p:cNvPicPr>
          <p:nvPr/>
        </p:nvPicPr>
        <p:blipFill>
          <a:blip r:embed="rId3"/>
          <a:stretch>
            <a:fillRect/>
          </a:stretch>
        </p:blipFill>
        <p:spPr>
          <a:xfrm>
            <a:off x="3670301" y="0"/>
            <a:ext cx="5333234" cy="6858000"/>
          </a:xfrm>
          <a:prstGeom prst="rect">
            <a:avLst/>
          </a:prstGeom>
        </p:spPr>
      </p:pic>
    </p:spTree>
    <p:extLst>
      <p:ext uri="{BB962C8B-B14F-4D97-AF65-F5344CB8AC3E}">
        <p14:creationId xmlns:p14="http://schemas.microsoft.com/office/powerpoint/2010/main" val="237170055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70653" y="163905"/>
            <a:ext cx="9326880" cy="702078"/>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a-DK" sz="3840" b="1" i="0" u="none" strike="noStrike" kern="1200" cap="none" spc="0" normalizeH="0" baseline="0" noProof="0" dirty="0">
              <a:ln>
                <a:noFill/>
              </a:ln>
              <a:solidFill>
                <a:srgbClr val="04549D"/>
              </a:solidFill>
              <a:effectLst/>
              <a:uLnTx/>
              <a:uFillTx/>
              <a:latin typeface="Calibri" panose="020F0502020204030204"/>
              <a:ea typeface="ＭＳ Ｐゴシック" pitchFamily="34" charset="-128"/>
              <a:cs typeface="+mj-cs"/>
            </a:endParaRPr>
          </a:p>
        </p:txBody>
      </p:sp>
      <p:sp>
        <p:nvSpPr>
          <p:cNvPr id="4" name="Pladsholder til indhold 3"/>
          <p:cNvSpPr>
            <a:spLocks noGrp="1"/>
          </p:cNvSpPr>
          <p:nvPr>
            <p:ph idx="1"/>
          </p:nvPr>
        </p:nvSpPr>
        <p:spPr>
          <a:xfrm>
            <a:off x="635453" y="771987"/>
            <a:ext cx="8533995" cy="574027"/>
          </a:xfrm>
        </p:spPr>
        <p:txBody>
          <a:bodyPr>
            <a:normAutofit fontScale="92500"/>
          </a:bodyPr>
          <a:lstStyle/>
          <a:p>
            <a:pPr marL="0" indent="0">
              <a:spcBef>
                <a:spcPct val="0"/>
              </a:spcBef>
              <a:buNone/>
            </a:pPr>
            <a:r>
              <a:rPr lang="en-US" sz="3600" dirty="0" smtClean="0">
                <a:solidFill>
                  <a:srgbClr val="093E6F"/>
                </a:solidFill>
                <a:latin typeface="Palatino Linotype" panose="02040502050505030304" pitchFamily="18" charset="0"/>
                <a:ea typeface="ＭＳ Ｐゴシック" pitchFamily="34" charset="-128"/>
              </a:rPr>
              <a:t>Present and near future hydropower </a:t>
            </a:r>
            <a:r>
              <a:rPr lang="en-US" sz="3600" dirty="0">
                <a:solidFill>
                  <a:srgbClr val="093E6F"/>
                </a:solidFill>
                <a:latin typeface="Palatino Linotype" panose="02040502050505030304" pitchFamily="18" charset="0"/>
                <a:ea typeface="ＭＳ Ｐゴシック" pitchFamily="34" charset="-128"/>
              </a:rPr>
              <a:t>plants</a:t>
            </a:r>
            <a:endParaRPr lang="da-DK"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920" y="1916542"/>
            <a:ext cx="3556690" cy="462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3262" y1="80449" x2="50591" y2="69551"/>
                        <a14:foregroundMark x1="64303" y1="87500" x2="72340" y2="68910"/>
                      </a14:backgroundRemoval>
                    </a14:imgEffect>
                  </a14:imgLayer>
                </a14:imgProps>
              </a:ext>
            </a:extLst>
          </a:blip>
          <a:stretch>
            <a:fillRect/>
          </a:stretch>
        </p:blipFill>
        <p:spPr>
          <a:xfrm rot="16200000">
            <a:off x="9812062" y="546573"/>
            <a:ext cx="2915033" cy="1844843"/>
          </a:xfrm>
          <a:prstGeom prst="rect">
            <a:avLst/>
          </a:prstGeom>
        </p:spPr>
      </p:pic>
      <p:graphicFrame>
        <p:nvGraphicFramePr>
          <p:cNvPr id="3" name="Tabel 2"/>
          <p:cNvGraphicFramePr>
            <a:graphicFrameLocks noGrp="1"/>
          </p:cNvGraphicFramePr>
          <p:nvPr>
            <p:extLst>
              <p:ext uri="{D42A27DB-BD31-4B8C-83A1-F6EECF244321}">
                <p14:modId xmlns:p14="http://schemas.microsoft.com/office/powerpoint/2010/main" val="1786287904"/>
              </p:ext>
            </p:extLst>
          </p:nvPr>
        </p:nvGraphicFramePr>
        <p:xfrm>
          <a:off x="711890" y="2165493"/>
          <a:ext cx="6024811" cy="3770376"/>
        </p:xfrm>
        <a:graphic>
          <a:graphicData uri="http://schemas.openxmlformats.org/drawingml/2006/table">
            <a:tbl>
              <a:tblPr firstRow="1" bandRow="1">
                <a:tableStyleId>{22838BEF-8BB2-4498-84A7-C5851F593DF1}</a:tableStyleId>
              </a:tblPr>
              <a:tblGrid>
                <a:gridCol w="1378167">
                  <a:extLst>
                    <a:ext uri="{9D8B030D-6E8A-4147-A177-3AD203B41FA5}">
                      <a16:colId xmlns:a16="http://schemas.microsoft.com/office/drawing/2014/main" val="3549609566"/>
                    </a:ext>
                  </a:extLst>
                </a:gridCol>
                <a:gridCol w="1371600">
                  <a:extLst>
                    <a:ext uri="{9D8B030D-6E8A-4147-A177-3AD203B41FA5}">
                      <a16:colId xmlns:a16="http://schemas.microsoft.com/office/drawing/2014/main" val="2099940241"/>
                    </a:ext>
                  </a:extLst>
                </a:gridCol>
                <a:gridCol w="615821">
                  <a:extLst>
                    <a:ext uri="{9D8B030D-6E8A-4147-A177-3AD203B41FA5}">
                      <a16:colId xmlns:a16="http://schemas.microsoft.com/office/drawing/2014/main" val="2201874631"/>
                    </a:ext>
                  </a:extLst>
                </a:gridCol>
                <a:gridCol w="1232292">
                  <a:extLst>
                    <a:ext uri="{9D8B030D-6E8A-4147-A177-3AD203B41FA5}">
                      <a16:colId xmlns:a16="http://schemas.microsoft.com/office/drawing/2014/main" val="160319040"/>
                    </a:ext>
                  </a:extLst>
                </a:gridCol>
                <a:gridCol w="1426931">
                  <a:extLst>
                    <a:ext uri="{9D8B030D-6E8A-4147-A177-3AD203B41FA5}">
                      <a16:colId xmlns:a16="http://schemas.microsoft.com/office/drawing/2014/main" val="2373406344"/>
                    </a:ext>
                  </a:extLst>
                </a:gridCol>
              </a:tblGrid>
              <a:tr h="609600">
                <a:tc>
                  <a:txBody>
                    <a:bodyPr/>
                    <a:lstStyle/>
                    <a:p>
                      <a:r>
                        <a:rPr lang="en-US" sz="1400" noProof="0" dirty="0" smtClean="0">
                          <a:solidFill>
                            <a:srgbClr val="093E6F"/>
                          </a:solidFill>
                          <a:latin typeface="Palatino Linotype" panose="02040502050505030304" pitchFamily="18" charset="0"/>
                        </a:rPr>
                        <a:t>Name</a:t>
                      </a:r>
                      <a:endParaRPr lang="en-US" sz="1400" noProof="0" dirty="0">
                        <a:solidFill>
                          <a:srgbClr val="093E6F"/>
                        </a:solidFill>
                        <a:latin typeface="Palatino Linotype" panose="02040502050505030304" pitchFamily="18" charset="0"/>
                      </a:endParaRPr>
                    </a:p>
                  </a:txBody>
                  <a:tcPr marT="41148" marB="41148"/>
                </a:tc>
                <a:tc>
                  <a:txBody>
                    <a:bodyPr/>
                    <a:lstStyle/>
                    <a:p>
                      <a:r>
                        <a:rPr lang="en-US" sz="1400" noProof="0" dirty="0" smtClean="0">
                          <a:solidFill>
                            <a:srgbClr val="093E6F"/>
                          </a:solidFill>
                          <a:latin typeface="Palatino Linotype" panose="02040502050505030304" pitchFamily="18" charset="0"/>
                        </a:rPr>
                        <a:t>City</a:t>
                      </a:r>
                      <a:endParaRPr lang="en-US" sz="1400" noProof="0" dirty="0">
                        <a:solidFill>
                          <a:srgbClr val="093E6F"/>
                        </a:solidFill>
                        <a:latin typeface="Palatino Linotype" panose="02040502050505030304" pitchFamily="18" charset="0"/>
                      </a:endParaRPr>
                    </a:p>
                  </a:txBody>
                  <a:tcPr marT="41148" marB="41148"/>
                </a:tc>
                <a:tc>
                  <a:txBody>
                    <a:bodyPr/>
                    <a:lstStyle/>
                    <a:p>
                      <a:r>
                        <a:rPr lang="en-US" sz="1400" noProof="0" dirty="0" smtClean="0">
                          <a:solidFill>
                            <a:srgbClr val="093E6F"/>
                          </a:solidFill>
                          <a:latin typeface="Palatino Linotype" panose="02040502050505030304" pitchFamily="18" charset="0"/>
                        </a:rPr>
                        <a:t>Year</a:t>
                      </a:r>
                      <a:endParaRPr lang="en-US" sz="1400" noProof="0" dirty="0">
                        <a:solidFill>
                          <a:srgbClr val="093E6F"/>
                        </a:solidFill>
                        <a:latin typeface="Palatino Linotype" panose="02040502050505030304" pitchFamily="18" charset="0"/>
                      </a:endParaRPr>
                    </a:p>
                  </a:txBody>
                  <a:tcPr marT="41148" marB="41148"/>
                </a:tc>
                <a:tc>
                  <a:txBody>
                    <a:bodyPr/>
                    <a:lstStyle/>
                    <a:p>
                      <a:r>
                        <a:rPr lang="en-US" sz="1400" noProof="0" dirty="0" smtClean="0">
                          <a:solidFill>
                            <a:srgbClr val="093E6F"/>
                          </a:solidFill>
                          <a:latin typeface="Palatino Linotype" panose="02040502050505030304" pitchFamily="18" charset="0"/>
                        </a:rPr>
                        <a:t>Capacity </a:t>
                      </a:r>
                      <a:r>
                        <a:rPr lang="en-US" sz="1400" noProof="0" dirty="0">
                          <a:solidFill>
                            <a:srgbClr val="093E6F"/>
                          </a:solidFill>
                          <a:latin typeface="Palatino Linotype" panose="02040502050505030304" pitchFamily="18" charset="0"/>
                        </a:rPr>
                        <a:t>(MW)</a:t>
                      </a:r>
                    </a:p>
                  </a:txBody>
                  <a:tcPr marT="41148" marB="41148"/>
                </a:tc>
                <a:tc>
                  <a:txBody>
                    <a:bodyPr/>
                    <a:lstStyle/>
                    <a:p>
                      <a:r>
                        <a:rPr lang="en-US" sz="1400" noProof="0" dirty="0" smtClean="0">
                          <a:solidFill>
                            <a:srgbClr val="093E6F"/>
                          </a:solidFill>
                          <a:latin typeface="Palatino Linotype" panose="02040502050505030304" pitchFamily="18" charset="0"/>
                        </a:rPr>
                        <a:t>Price</a:t>
                      </a:r>
                      <a:endParaRPr lang="en-US" sz="1400" noProof="0" dirty="0">
                        <a:solidFill>
                          <a:srgbClr val="093E6F"/>
                        </a:solidFill>
                        <a:latin typeface="Palatino Linotype" panose="02040502050505030304" pitchFamily="18" charset="0"/>
                      </a:endParaRPr>
                    </a:p>
                    <a:p>
                      <a:r>
                        <a:rPr lang="en-US" sz="1400" noProof="0" dirty="0" smtClean="0">
                          <a:solidFill>
                            <a:srgbClr val="093E6F"/>
                          </a:solidFill>
                          <a:latin typeface="Palatino Linotype" panose="02040502050505030304" pitchFamily="18" charset="0"/>
                        </a:rPr>
                        <a:t>(€ </a:t>
                      </a:r>
                      <a:r>
                        <a:rPr lang="en-US" sz="1400" noProof="0" dirty="0">
                          <a:solidFill>
                            <a:srgbClr val="093E6F"/>
                          </a:solidFill>
                          <a:latin typeface="Palatino Linotype" panose="02040502050505030304" pitchFamily="18" charset="0"/>
                        </a:rPr>
                        <a:t>mio.),</a:t>
                      </a:r>
                      <a:r>
                        <a:rPr lang="en-US" sz="1400" baseline="0" noProof="0" dirty="0">
                          <a:solidFill>
                            <a:srgbClr val="093E6F"/>
                          </a:solidFill>
                          <a:latin typeface="Palatino Linotype" panose="02040502050505030304" pitchFamily="18" charset="0"/>
                        </a:rPr>
                        <a:t> </a:t>
                      </a:r>
                    </a:p>
                    <a:p>
                      <a:r>
                        <a:rPr lang="en-US" sz="1400" baseline="0" noProof="0" dirty="0" smtClean="0">
                          <a:solidFill>
                            <a:srgbClr val="093E6F"/>
                          </a:solidFill>
                          <a:latin typeface="Palatino Linotype" panose="02040502050505030304" pitchFamily="18" charset="0"/>
                        </a:rPr>
                        <a:t>2017-priser</a:t>
                      </a:r>
                      <a:endParaRPr lang="en-US" sz="1400" noProof="0" dirty="0">
                        <a:solidFill>
                          <a:srgbClr val="093E6F"/>
                        </a:solidFill>
                        <a:latin typeface="Palatino Linotype" panose="02040502050505030304" pitchFamily="18" charset="0"/>
                      </a:endParaRPr>
                    </a:p>
                  </a:txBody>
                  <a:tcPr marT="41148" marB="41148"/>
                </a:tc>
                <a:extLst>
                  <a:ext uri="{0D108BD9-81ED-4DB2-BD59-A6C34878D82A}">
                    <a16:rowId xmlns:a16="http://schemas.microsoft.com/office/drawing/2014/main" val="3281777712"/>
                  </a:ext>
                </a:extLst>
              </a:tr>
              <a:tr h="609600">
                <a:tc>
                  <a:txBody>
                    <a:bodyPr/>
                    <a:lstStyle/>
                    <a:p>
                      <a:r>
                        <a:rPr lang="kl-GL" sz="1200" noProof="0" dirty="0" smtClean="0">
                          <a:solidFill>
                            <a:srgbClr val="093E6F"/>
                          </a:solidFill>
                          <a:latin typeface="Palatino Linotype" panose="02040502050505030304" pitchFamily="18" charset="0"/>
                        </a:rPr>
                        <a:t>Buksefjorden</a:t>
                      </a:r>
                      <a:endParaRPr lang="kl-GL" sz="1200" noProof="0" dirty="0">
                        <a:solidFill>
                          <a:srgbClr val="093E6F"/>
                        </a:solidFill>
                        <a:latin typeface="Palatino Linotype" panose="02040502050505030304" pitchFamily="18" charset="0"/>
                      </a:endParaRPr>
                    </a:p>
                  </a:txBody>
                  <a:tcPr marT="41148" marB="41148" anchor="ctr"/>
                </a:tc>
                <a:tc>
                  <a:txBody>
                    <a:bodyPr/>
                    <a:lstStyle/>
                    <a:p>
                      <a:r>
                        <a:rPr lang="da-DK" sz="1200" dirty="0">
                          <a:solidFill>
                            <a:srgbClr val="093E6F"/>
                          </a:solidFill>
                          <a:latin typeface="Palatino Linotype" panose="02040502050505030304" pitchFamily="18" charset="0"/>
                        </a:rPr>
                        <a:t>Nuuk</a:t>
                      </a:r>
                    </a:p>
                  </a:txBody>
                  <a:tcPr marT="41148" marB="41148" anchor="ctr"/>
                </a:tc>
                <a:tc>
                  <a:txBody>
                    <a:bodyPr/>
                    <a:lstStyle/>
                    <a:p>
                      <a:pPr algn="r"/>
                      <a:r>
                        <a:rPr lang="da-DK" sz="1200" dirty="0">
                          <a:solidFill>
                            <a:srgbClr val="093E6F"/>
                          </a:solidFill>
                          <a:latin typeface="Palatino Linotype" panose="02040502050505030304" pitchFamily="18" charset="0"/>
                        </a:rPr>
                        <a:t>1993, 2008</a:t>
                      </a:r>
                    </a:p>
                  </a:txBody>
                  <a:tcPr marT="41148" marB="41148" anchor="ctr"/>
                </a:tc>
                <a:tc>
                  <a:txBody>
                    <a:bodyPr/>
                    <a:lstStyle/>
                    <a:p>
                      <a:pPr algn="r"/>
                      <a:r>
                        <a:rPr lang="da-DK" sz="1200" dirty="0" smtClean="0">
                          <a:solidFill>
                            <a:srgbClr val="093E6F"/>
                          </a:solidFill>
                          <a:latin typeface="Palatino Linotype" panose="02040502050505030304" pitchFamily="18" charset="0"/>
                        </a:rPr>
                        <a:t>45</a:t>
                      </a:r>
                      <a:endParaRPr lang="da-DK" sz="1200" dirty="0">
                        <a:solidFill>
                          <a:srgbClr val="093E6F"/>
                        </a:solidFill>
                        <a:latin typeface="Palatino Linotype" panose="02040502050505030304" pitchFamily="18" charset="0"/>
                      </a:endParaRPr>
                    </a:p>
                  </a:txBody>
                  <a:tcPr marT="41148" marB="41148" anchor="ctr"/>
                </a:tc>
                <a:tc>
                  <a:txBody>
                    <a:bodyPr/>
                    <a:lstStyle/>
                    <a:p>
                      <a:pPr algn="r"/>
                      <a:endParaRPr lang="da-DK" sz="1200" dirty="0">
                        <a:solidFill>
                          <a:srgbClr val="093E6F"/>
                        </a:solidFill>
                        <a:latin typeface="Palatino Linotype" panose="02040502050505030304" pitchFamily="18" charset="0"/>
                      </a:endParaRPr>
                    </a:p>
                  </a:txBody>
                  <a:tcPr marT="41148" marB="41148" anchor="ctr"/>
                </a:tc>
                <a:extLst>
                  <a:ext uri="{0D108BD9-81ED-4DB2-BD59-A6C34878D82A}">
                    <a16:rowId xmlns:a16="http://schemas.microsoft.com/office/drawing/2014/main" val="289440498"/>
                  </a:ext>
                </a:extLst>
              </a:tr>
              <a:tr h="609600">
                <a:tc>
                  <a:txBody>
                    <a:bodyPr/>
                    <a:lstStyle/>
                    <a:p>
                      <a:r>
                        <a:rPr lang="da-DK" sz="1200">
                          <a:solidFill>
                            <a:srgbClr val="093E6F"/>
                          </a:solidFill>
                          <a:latin typeface="Palatino Linotype" panose="02040502050505030304" pitchFamily="18" charset="0"/>
                        </a:rPr>
                        <a:t>Tasiilaq</a:t>
                      </a:r>
                      <a:endParaRPr lang="da-DK" sz="1200" dirty="0">
                        <a:solidFill>
                          <a:srgbClr val="093E6F"/>
                        </a:solidFill>
                        <a:latin typeface="Palatino Linotype" panose="02040502050505030304" pitchFamily="18" charset="0"/>
                      </a:endParaRPr>
                    </a:p>
                  </a:txBody>
                  <a:tcPr marT="41148" marB="41148" anchor="ctr"/>
                </a:tc>
                <a:tc>
                  <a:txBody>
                    <a:bodyPr/>
                    <a:lstStyle/>
                    <a:p>
                      <a:r>
                        <a:rPr lang="da-DK" sz="1200">
                          <a:solidFill>
                            <a:srgbClr val="093E6F"/>
                          </a:solidFill>
                          <a:latin typeface="Palatino Linotype" panose="02040502050505030304" pitchFamily="18" charset="0"/>
                        </a:rPr>
                        <a:t>Tasiilaq</a:t>
                      </a:r>
                      <a:endParaRPr lang="da-DK" sz="1200" dirty="0">
                        <a:solidFill>
                          <a:srgbClr val="093E6F"/>
                        </a:solidFill>
                        <a:latin typeface="Palatino Linotype" panose="02040502050505030304" pitchFamily="18" charset="0"/>
                      </a:endParaRPr>
                    </a:p>
                  </a:txBody>
                  <a:tcPr marT="41148" marB="41148" anchor="ctr"/>
                </a:tc>
                <a:tc>
                  <a:txBody>
                    <a:bodyPr/>
                    <a:lstStyle/>
                    <a:p>
                      <a:pPr algn="r"/>
                      <a:r>
                        <a:rPr lang="da-DK" sz="1200" dirty="0">
                          <a:solidFill>
                            <a:srgbClr val="093E6F"/>
                          </a:solidFill>
                          <a:latin typeface="Palatino Linotype" panose="02040502050505030304" pitchFamily="18" charset="0"/>
                        </a:rPr>
                        <a:t>2004</a:t>
                      </a:r>
                    </a:p>
                  </a:txBody>
                  <a:tcPr marT="41148" marB="41148" anchor="ctr"/>
                </a:tc>
                <a:tc>
                  <a:txBody>
                    <a:bodyPr/>
                    <a:lstStyle/>
                    <a:p>
                      <a:pPr algn="r"/>
                      <a:r>
                        <a:rPr lang="da-DK" sz="1200" dirty="0">
                          <a:solidFill>
                            <a:srgbClr val="093E6F"/>
                          </a:solidFill>
                          <a:latin typeface="Palatino Linotype" panose="02040502050505030304" pitchFamily="18" charset="0"/>
                        </a:rPr>
                        <a:t>1,2</a:t>
                      </a:r>
                    </a:p>
                  </a:txBody>
                  <a:tcPr marT="41148" marB="41148" anchor="ctr"/>
                </a:tc>
                <a:tc>
                  <a:txBody>
                    <a:bodyPr/>
                    <a:lstStyle/>
                    <a:p>
                      <a:pPr algn="r"/>
                      <a:r>
                        <a:rPr lang="da-DK" sz="1200" dirty="0" smtClean="0">
                          <a:solidFill>
                            <a:srgbClr val="093E6F"/>
                          </a:solidFill>
                          <a:latin typeface="Palatino Linotype" panose="02040502050505030304" pitchFamily="18" charset="0"/>
                        </a:rPr>
                        <a:t>11,4</a:t>
                      </a:r>
                      <a:endParaRPr lang="da-DK" sz="1200" dirty="0">
                        <a:solidFill>
                          <a:srgbClr val="093E6F"/>
                        </a:solidFill>
                        <a:latin typeface="Palatino Linotype" panose="02040502050505030304" pitchFamily="18" charset="0"/>
                      </a:endParaRPr>
                    </a:p>
                  </a:txBody>
                  <a:tcPr marT="41148" marB="41148" anchor="ctr"/>
                </a:tc>
                <a:extLst>
                  <a:ext uri="{0D108BD9-81ED-4DB2-BD59-A6C34878D82A}">
                    <a16:rowId xmlns:a16="http://schemas.microsoft.com/office/drawing/2014/main" val="1563615491"/>
                  </a:ext>
                </a:extLst>
              </a:tr>
              <a:tr h="609600">
                <a:tc>
                  <a:txBody>
                    <a:bodyPr/>
                    <a:lstStyle/>
                    <a:p>
                      <a:r>
                        <a:rPr lang="da-DK" sz="1200">
                          <a:solidFill>
                            <a:srgbClr val="093E6F"/>
                          </a:solidFill>
                          <a:latin typeface="Palatino Linotype" panose="02040502050505030304" pitchFamily="18" charset="0"/>
                        </a:rPr>
                        <a:t>Qorlortorsuaq</a:t>
                      </a:r>
                      <a:endParaRPr lang="da-DK" sz="1200" dirty="0">
                        <a:solidFill>
                          <a:srgbClr val="093E6F"/>
                        </a:solidFill>
                        <a:latin typeface="Palatino Linotype" panose="02040502050505030304" pitchFamily="18" charset="0"/>
                      </a:endParaRPr>
                    </a:p>
                  </a:txBody>
                  <a:tcPr marT="41148" marB="41148" anchor="ctr"/>
                </a:tc>
                <a:tc>
                  <a:txBody>
                    <a:bodyPr/>
                    <a:lstStyle/>
                    <a:p>
                      <a:r>
                        <a:rPr lang="da-DK" sz="1200">
                          <a:solidFill>
                            <a:srgbClr val="093E6F"/>
                          </a:solidFill>
                          <a:latin typeface="Palatino Linotype" panose="02040502050505030304" pitchFamily="18" charset="0"/>
                        </a:rPr>
                        <a:t>Narsaq, Qaqortoq</a:t>
                      </a:r>
                      <a:endParaRPr lang="da-DK" sz="1200" dirty="0">
                        <a:solidFill>
                          <a:srgbClr val="093E6F"/>
                        </a:solidFill>
                        <a:latin typeface="Palatino Linotype" panose="02040502050505030304" pitchFamily="18" charset="0"/>
                      </a:endParaRPr>
                    </a:p>
                  </a:txBody>
                  <a:tcPr marT="41148" marB="41148" anchor="ctr"/>
                </a:tc>
                <a:tc>
                  <a:txBody>
                    <a:bodyPr/>
                    <a:lstStyle/>
                    <a:p>
                      <a:pPr algn="r"/>
                      <a:r>
                        <a:rPr lang="da-DK" sz="1200" dirty="0">
                          <a:solidFill>
                            <a:srgbClr val="093E6F"/>
                          </a:solidFill>
                          <a:latin typeface="Palatino Linotype" panose="02040502050505030304" pitchFamily="18" charset="0"/>
                        </a:rPr>
                        <a:t>2008</a:t>
                      </a:r>
                    </a:p>
                  </a:txBody>
                  <a:tcPr marT="41148" marB="41148" anchor="ctr"/>
                </a:tc>
                <a:tc>
                  <a:txBody>
                    <a:bodyPr/>
                    <a:lstStyle/>
                    <a:p>
                      <a:pPr algn="r"/>
                      <a:r>
                        <a:rPr lang="da-DK" sz="1200" dirty="0">
                          <a:solidFill>
                            <a:srgbClr val="093E6F"/>
                          </a:solidFill>
                          <a:latin typeface="Palatino Linotype" panose="02040502050505030304" pitchFamily="18" charset="0"/>
                        </a:rPr>
                        <a:t>7,6</a:t>
                      </a:r>
                    </a:p>
                  </a:txBody>
                  <a:tcPr marT="41148" marB="41148" anchor="ctr"/>
                </a:tc>
                <a:tc>
                  <a:txBody>
                    <a:bodyPr/>
                    <a:lstStyle/>
                    <a:p>
                      <a:pPr algn="r"/>
                      <a:r>
                        <a:rPr lang="da-DK" sz="1200" dirty="0" smtClean="0">
                          <a:solidFill>
                            <a:srgbClr val="093E6F"/>
                          </a:solidFill>
                          <a:latin typeface="Palatino Linotype" panose="02040502050505030304" pitchFamily="18" charset="0"/>
                        </a:rPr>
                        <a:t>54</a:t>
                      </a:r>
                      <a:endParaRPr lang="da-DK" sz="1200" dirty="0">
                        <a:solidFill>
                          <a:srgbClr val="093E6F"/>
                        </a:solidFill>
                        <a:latin typeface="Palatino Linotype" panose="02040502050505030304" pitchFamily="18" charset="0"/>
                      </a:endParaRPr>
                    </a:p>
                  </a:txBody>
                  <a:tcPr marT="41148" marB="41148" anchor="ctr"/>
                </a:tc>
                <a:extLst>
                  <a:ext uri="{0D108BD9-81ED-4DB2-BD59-A6C34878D82A}">
                    <a16:rowId xmlns:a16="http://schemas.microsoft.com/office/drawing/2014/main" val="1863552510"/>
                  </a:ext>
                </a:extLst>
              </a:tr>
              <a:tr h="609600">
                <a:tc>
                  <a:txBody>
                    <a:bodyPr/>
                    <a:lstStyle/>
                    <a:p>
                      <a:r>
                        <a:rPr lang="da-DK" sz="1200" dirty="0">
                          <a:solidFill>
                            <a:srgbClr val="093E6F"/>
                          </a:solidFill>
                          <a:latin typeface="Palatino Linotype" panose="02040502050505030304" pitchFamily="18" charset="0"/>
                        </a:rPr>
                        <a:t>Sisimiut</a:t>
                      </a:r>
                    </a:p>
                  </a:txBody>
                  <a:tcPr marT="41148" marB="41148" anchor="ctr"/>
                </a:tc>
                <a:tc>
                  <a:txBody>
                    <a:bodyPr/>
                    <a:lstStyle/>
                    <a:p>
                      <a:r>
                        <a:rPr lang="da-DK" sz="1200">
                          <a:solidFill>
                            <a:srgbClr val="093E6F"/>
                          </a:solidFill>
                          <a:latin typeface="Palatino Linotype" panose="02040502050505030304" pitchFamily="18" charset="0"/>
                        </a:rPr>
                        <a:t>Sisimiut</a:t>
                      </a:r>
                      <a:endParaRPr lang="da-DK" sz="1200" dirty="0">
                        <a:solidFill>
                          <a:srgbClr val="093E6F"/>
                        </a:solidFill>
                        <a:latin typeface="Palatino Linotype" panose="02040502050505030304" pitchFamily="18" charset="0"/>
                      </a:endParaRPr>
                    </a:p>
                  </a:txBody>
                  <a:tcPr marT="41148" marB="41148" anchor="ctr"/>
                </a:tc>
                <a:tc>
                  <a:txBody>
                    <a:bodyPr/>
                    <a:lstStyle/>
                    <a:p>
                      <a:pPr algn="r"/>
                      <a:r>
                        <a:rPr lang="da-DK" sz="1200" dirty="0">
                          <a:solidFill>
                            <a:srgbClr val="093E6F"/>
                          </a:solidFill>
                          <a:latin typeface="Palatino Linotype" panose="02040502050505030304" pitchFamily="18" charset="0"/>
                        </a:rPr>
                        <a:t>2010</a:t>
                      </a:r>
                    </a:p>
                  </a:txBody>
                  <a:tcPr marT="41148" marB="41148" anchor="ctr"/>
                </a:tc>
                <a:tc>
                  <a:txBody>
                    <a:bodyPr/>
                    <a:lstStyle/>
                    <a:p>
                      <a:pPr algn="r"/>
                      <a:r>
                        <a:rPr lang="da-DK" sz="1200" dirty="0">
                          <a:solidFill>
                            <a:srgbClr val="093E6F"/>
                          </a:solidFill>
                          <a:latin typeface="Palatino Linotype" panose="02040502050505030304" pitchFamily="18" charset="0"/>
                        </a:rPr>
                        <a:t>15</a:t>
                      </a:r>
                    </a:p>
                  </a:txBody>
                  <a:tcPr marT="41148" marB="41148" anchor="ctr"/>
                </a:tc>
                <a:tc>
                  <a:txBody>
                    <a:bodyPr/>
                    <a:lstStyle/>
                    <a:p>
                      <a:pPr algn="r"/>
                      <a:r>
                        <a:rPr lang="da-DK" sz="1200" dirty="0" smtClean="0">
                          <a:solidFill>
                            <a:srgbClr val="093E6F"/>
                          </a:solidFill>
                          <a:latin typeface="Palatino Linotype" panose="02040502050505030304" pitchFamily="18" charset="0"/>
                        </a:rPr>
                        <a:t>80</a:t>
                      </a:r>
                      <a:endParaRPr lang="da-DK" sz="1200" dirty="0">
                        <a:solidFill>
                          <a:srgbClr val="093E6F"/>
                        </a:solidFill>
                        <a:latin typeface="Palatino Linotype" panose="02040502050505030304" pitchFamily="18" charset="0"/>
                      </a:endParaRPr>
                    </a:p>
                  </a:txBody>
                  <a:tcPr marT="41148" marB="41148" anchor="ctr"/>
                </a:tc>
                <a:extLst>
                  <a:ext uri="{0D108BD9-81ED-4DB2-BD59-A6C34878D82A}">
                    <a16:rowId xmlns:a16="http://schemas.microsoft.com/office/drawing/2014/main" val="3196536336"/>
                  </a:ext>
                </a:extLst>
              </a:tr>
              <a:tr h="609600">
                <a:tc>
                  <a:txBody>
                    <a:bodyPr/>
                    <a:lstStyle/>
                    <a:p>
                      <a:r>
                        <a:rPr lang="da-DK" sz="1200">
                          <a:solidFill>
                            <a:srgbClr val="093E6F"/>
                          </a:solidFill>
                          <a:latin typeface="Palatino Linotype" panose="02040502050505030304" pitchFamily="18" charset="0"/>
                        </a:rPr>
                        <a:t>Paakitsoq</a:t>
                      </a:r>
                      <a:endParaRPr lang="da-DK" sz="1200" dirty="0">
                        <a:solidFill>
                          <a:srgbClr val="093E6F"/>
                        </a:solidFill>
                        <a:latin typeface="Palatino Linotype" panose="02040502050505030304" pitchFamily="18" charset="0"/>
                      </a:endParaRPr>
                    </a:p>
                  </a:txBody>
                  <a:tcPr marT="41148" marB="41148" anchor="ctr"/>
                </a:tc>
                <a:tc>
                  <a:txBody>
                    <a:bodyPr/>
                    <a:lstStyle/>
                    <a:p>
                      <a:r>
                        <a:rPr lang="da-DK" sz="1200" dirty="0">
                          <a:solidFill>
                            <a:srgbClr val="093E6F"/>
                          </a:solidFill>
                          <a:latin typeface="Palatino Linotype" panose="02040502050505030304" pitchFamily="18" charset="0"/>
                        </a:rPr>
                        <a:t>Ilulissat</a:t>
                      </a:r>
                    </a:p>
                  </a:txBody>
                  <a:tcPr marT="41148" marB="41148" anchor="ctr"/>
                </a:tc>
                <a:tc>
                  <a:txBody>
                    <a:bodyPr/>
                    <a:lstStyle/>
                    <a:p>
                      <a:pPr algn="r"/>
                      <a:r>
                        <a:rPr lang="da-DK" sz="1200" dirty="0">
                          <a:solidFill>
                            <a:srgbClr val="093E6F"/>
                          </a:solidFill>
                          <a:latin typeface="Palatino Linotype" panose="02040502050505030304" pitchFamily="18" charset="0"/>
                        </a:rPr>
                        <a:t>2013</a:t>
                      </a:r>
                    </a:p>
                  </a:txBody>
                  <a:tcPr marT="41148" marB="41148" anchor="ctr"/>
                </a:tc>
                <a:tc>
                  <a:txBody>
                    <a:bodyPr/>
                    <a:lstStyle/>
                    <a:p>
                      <a:pPr algn="r"/>
                      <a:r>
                        <a:rPr lang="da-DK" sz="1200" dirty="0">
                          <a:solidFill>
                            <a:srgbClr val="093E6F"/>
                          </a:solidFill>
                          <a:latin typeface="Palatino Linotype" panose="02040502050505030304" pitchFamily="18" charset="0"/>
                        </a:rPr>
                        <a:t>22,5</a:t>
                      </a:r>
                    </a:p>
                  </a:txBody>
                  <a:tcPr marT="41148" marB="41148" anchor="ctr"/>
                </a:tc>
                <a:tc>
                  <a:txBody>
                    <a:bodyPr/>
                    <a:lstStyle/>
                    <a:p>
                      <a:pPr algn="r"/>
                      <a:r>
                        <a:rPr lang="da-DK" sz="1200" dirty="0" smtClean="0">
                          <a:solidFill>
                            <a:srgbClr val="093E6F"/>
                          </a:solidFill>
                          <a:latin typeface="Palatino Linotype" panose="02040502050505030304" pitchFamily="18" charset="0"/>
                        </a:rPr>
                        <a:t>90</a:t>
                      </a:r>
                      <a:endParaRPr lang="da-DK" sz="1200" dirty="0">
                        <a:solidFill>
                          <a:srgbClr val="093E6F"/>
                        </a:solidFill>
                        <a:latin typeface="Palatino Linotype" panose="02040502050505030304" pitchFamily="18" charset="0"/>
                      </a:endParaRPr>
                    </a:p>
                  </a:txBody>
                  <a:tcPr marT="41148" marB="41148" anchor="ctr"/>
                </a:tc>
                <a:extLst>
                  <a:ext uri="{0D108BD9-81ED-4DB2-BD59-A6C34878D82A}">
                    <a16:rowId xmlns:a16="http://schemas.microsoft.com/office/drawing/2014/main" val="3471265992"/>
                  </a:ext>
                </a:extLst>
              </a:tr>
            </a:tbl>
          </a:graphicData>
        </a:graphic>
      </p:graphicFrame>
      <p:sp>
        <p:nvSpPr>
          <p:cNvPr id="5" name="Ellipse 4"/>
          <p:cNvSpPr/>
          <p:nvPr/>
        </p:nvSpPr>
        <p:spPr>
          <a:xfrm>
            <a:off x="7959012" y="4348065"/>
            <a:ext cx="251927" cy="223935"/>
          </a:xfrm>
          <a:prstGeom prst="ellipse">
            <a:avLst/>
          </a:prstGeom>
          <a:noFill/>
          <a:ln w="28575">
            <a:solidFill>
              <a:srgbClr val="D4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p:cNvSpPr/>
          <p:nvPr/>
        </p:nvSpPr>
        <p:spPr>
          <a:xfrm>
            <a:off x="8145624" y="2369976"/>
            <a:ext cx="690466" cy="307910"/>
          </a:xfrm>
          <a:prstGeom prst="ellipse">
            <a:avLst/>
          </a:prstGeom>
          <a:noFill/>
          <a:ln w="28575">
            <a:solidFill>
              <a:srgbClr val="D4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felt 9"/>
          <p:cNvSpPr txBox="1"/>
          <p:nvPr/>
        </p:nvSpPr>
        <p:spPr>
          <a:xfrm>
            <a:off x="4366727" y="3032470"/>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smtClean="0">
                <a:ln>
                  <a:noFill/>
                </a:ln>
                <a:solidFill>
                  <a:srgbClr val="D45B42"/>
                </a:solidFill>
                <a:effectLst/>
                <a:uLnTx/>
                <a:uFillTx/>
                <a:latin typeface="Palatino Linotype" panose="02040502050505030304" pitchFamily="18" charset="0"/>
                <a:ea typeface="+mn-ea"/>
                <a:cs typeface="+mn-cs"/>
              </a:rPr>
              <a:t>100</a:t>
            </a:r>
            <a:endParaRPr kumimoji="0" lang="da-DK" sz="1800" b="1" i="0" u="none" strike="noStrike" kern="1200" cap="none" spc="0" normalizeH="0" baseline="0" noProof="0" dirty="0">
              <a:ln>
                <a:noFill/>
              </a:ln>
              <a:solidFill>
                <a:srgbClr val="D45B42"/>
              </a:solidFill>
              <a:effectLst/>
              <a:uLnTx/>
              <a:uFillTx/>
              <a:latin typeface="Palatino Linotype" panose="02040502050505030304" pitchFamily="18" charset="0"/>
              <a:ea typeface="+mn-ea"/>
              <a:cs typeface="+mn-cs"/>
            </a:endParaRPr>
          </a:p>
        </p:txBody>
      </p:sp>
      <p:cxnSp>
        <p:nvCxnSpPr>
          <p:cNvPr id="12" name="Lige forbindelse 11"/>
          <p:cNvCxnSpPr/>
          <p:nvPr/>
        </p:nvCxnSpPr>
        <p:spPr>
          <a:xfrm>
            <a:off x="5015341" y="3032470"/>
            <a:ext cx="219132" cy="2892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603243830"/>
              </p:ext>
            </p:extLst>
          </p:nvPr>
        </p:nvGraphicFramePr>
        <p:xfrm>
          <a:off x="711889" y="6015155"/>
          <a:ext cx="6024811" cy="509016"/>
        </p:xfrm>
        <a:graphic>
          <a:graphicData uri="http://schemas.openxmlformats.org/drawingml/2006/table">
            <a:tbl>
              <a:tblPr firstRow="1" bandRow="1">
                <a:tableStyleId>{22838BEF-8BB2-4498-84A7-C5851F593DF1}</a:tableStyleId>
              </a:tblPr>
              <a:tblGrid>
                <a:gridCol w="1364336">
                  <a:extLst>
                    <a:ext uri="{9D8B030D-6E8A-4147-A177-3AD203B41FA5}">
                      <a16:colId xmlns:a16="http://schemas.microsoft.com/office/drawing/2014/main" val="3240641607"/>
                    </a:ext>
                  </a:extLst>
                </a:gridCol>
                <a:gridCol w="1376979">
                  <a:extLst>
                    <a:ext uri="{9D8B030D-6E8A-4147-A177-3AD203B41FA5}">
                      <a16:colId xmlns:a16="http://schemas.microsoft.com/office/drawing/2014/main" val="1672557964"/>
                    </a:ext>
                  </a:extLst>
                </a:gridCol>
                <a:gridCol w="623943">
                  <a:extLst>
                    <a:ext uri="{9D8B030D-6E8A-4147-A177-3AD203B41FA5}">
                      <a16:colId xmlns:a16="http://schemas.microsoft.com/office/drawing/2014/main" val="2845505078"/>
                    </a:ext>
                  </a:extLst>
                </a:gridCol>
                <a:gridCol w="1237130">
                  <a:extLst>
                    <a:ext uri="{9D8B030D-6E8A-4147-A177-3AD203B41FA5}">
                      <a16:colId xmlns:a16="http://schemas.microsoft.com/office/drawing/2014/main" val="114894696"/>
                    </a:ext>
                  </a:extLst>
                </a:gridCol>
                <a:gridCol w="1422423">
                  <a:extLst>
                    <a:ext uri="{9D8B030D-6E8A-4147-A177-3AD203B41FA5}">
                      <a16:colId xmlns:a16="http://schemas.microsoft.com/office/drawing/2014/main" val="3640820656"/>
                    </a:ext>
                  </a:extLst>
                </a:gridCol>
              </a:tblGrid>
              <a:tr h="335839">
                <a:tc>
                  <a:txBody>
                    <a:bodyPr/>
                    <a:lstStyle/>
                    <a:p>
                      <a:pPr algn="l"/>
                      <a:r>
                        <a:rPr lang="kl-GL" sz="1400" b="1" noProof="0" dirty="0" smtClean="0">
                          <a:solidFill>
                            <a:srgbClr val="D45B42"/>
                          </a:solidFill>
                          <a:latin typeface="Palatino Linotype" panose="02040502050505030304" pitchFamily="18" charset="0"/>
                        </a:rPr>
                        <a:t>Qasigiannguit</a:t>
                      </a:r>
                      <a:r>
                        <a:rPr lang="kl-GL" sz="1400" b="1" baseline="0" noProof="0" dirty="0" smtClean="0">
                          <a:solidFill>
                            <a:srgbClr val="D45B42"/>
                          </a:solidFill>
                          <a:latin typeface="Palatino Linotype" panose="02040502050505030304" pitchFamily="18" charset="0"/>
                        </a:rPr>
                        <a:t> &amp; Aasiaat</a:t>
                      </a:r>
                      <a:endParaRPr lang="kl-GL" sz="1400" b="1" noProof="0" dirty="0">
                        <a:solidFill>
                          <a:srgbClr val="D45B42"/>
                        </a:solidFill>
                        <a:latin typeface="Palatino Linotype" panose="02040502050505030304" pitchFamily="18" charset="0"/>
                      </a:endParaRPr>
                    </a:p>
                  </a:txBody>
                  <a:tcPr marT="41148" marB="41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l-GL" sz="1400" b="1" noProof="0" dirty="0" smtClean="0">
                          <a:solidFill>
                            <a:srgbClr val="D45B42"/>
                          </a:solidFill>
                          <a:latin typeface="Palatino Linotype" panose="02040502050505030304" pitchFamily="18" charset="0"/>
                        </a:rPr>
                        <a:t>Qasigiannguit</a:t>
                      </a:r>
                      <a:r>
                        <a:rPr lang="kl-GL" sz="1400" b="1" baseline="0" noProof="0" dirty="0" smtClean="0">
                          <a:solidFill>
                            <a:srgbClr val="D45B42"/>
                          </a:solidFill>
                          <a:latin typeface="Palatino Linotype" panose="02040502050505030304" pitchFamily="18" charset="0"/>
                        </a:rPr>
                        <a:t> &amp; Aasiaat</a:t>
                      </a:r>
                      <a:endParaRPr lang="kl-GL" sz="1400" b="1" noProof="0" dirty="0" smtClean="0">
                        <a:solidFill>
                          <a:srgbClr val="D45B42"/>
                        </a:solidFill>
                        <a:latin typeface="Palatino Linotype" panose="02040502050505030304" pitchFamily="18" charset="0"/>
                      </a:endParaRPr>
                    </a:p>
                  </a:txBody>
                  <a:tcPr marT="41148" marB="41148" anchor="ctr"/>
                </a:tc>
                <a:tc>
                  <a:txBody>
                    <a:bodyPr/>
                    <a:lstStyle/>
                    <a:p>
                      <a:pPr algn="r"/>
                      <a:r>
                        <a:rPr lang="da-DK" sz="1400" b="1" dirty="0" smtClean="0">
                          <a:solidFill>
                            <a:srgbClr val="D45B42"/>
                          </a:solidFill>
                          <a:latin typeface="Palatino Linotype" panose="02040502050505030304" pitchFamily="18" charset="0"/>
                        </a:rPr>
                        <a:t>2024/2026</a:t>
                      </a:r>
                      <a:endParaRPr lang="da-DK" sz="1400" b="1" dirty="0">
                        <a:solidFill>
                          <a:srgbClr val="D45B42"/>
                        </a:solidFill>
                        <a:latin typeface="Palatino Linotype" panose="02040502050505030304" pitchFamily="18" charset="0"/>
                      </a:endParaRPr>
                    </a:p>
                  </a:txBody>
                  <a:tcPr marT="41148" marB="41148" anchor="ctr"/>
                </a:tc>
                <a:tc>
                  <a:txBody>
                    <a:bodyPr/>
                    <a:lstStyle/>
                    <a:p>
                      <a:pPr algn="r"/>
                      <a:r>
                        <a:rPr lang="da-DK" sz="1400" b="1" dirty="0" smtClean="0">
                          <a:solidFill>
                            <a:srgbClr val="D45B42"/>
                          </a:solidFill>
                          <a:latin typeface="Palatino Linotype" panose="02040502050505030304" pitchFamily="18" charset="0"/>
                        </a:rPr>
                        <a:t>15</a:t>
                      </a:r>
                      <a:r>
                        <a:rPr lang="da-DK" sz="1400" b="1" baseline="0" dirty="0" smtClean="0">
                          <a:solidFill>
                            <a:srgbClr val="D45B42"/>
                          </a:solidFill>
                          <a:latin typeface="Palatino Linotype" panose="02040502050505030304" pitchFamily="18" charset="0"/>
                        </a:rPr>
                        <a:t> -22</a:t>
                      </a:r>
                      <a:endParaRPr lang="da-DK" sz="1400" b="1" dirty="0">
                        <a:solidFill>
                          <a:srgbClr val="D45B42"/>
                        </a:solidFill>
                        <a:latin typeface="Palatino Linotype" panose="02040502050505030304" pitchFamily="18" charset="0"/>
                      </a:endParaRPr>
                    </a:p>
                  </a:txBody>
                  <a:tcPr marT="41148" marB="41148" anchor="ctr"/>
                </a:tc>
                <a:tc>
                  <a:txBody>
                    <a:bodyPr/>
                    <a:lstStyle/>
                    <a:p>
                      <a:pPr algn="r"/>
                      <a:r>
                        <a:rPr lang="da-DK" sz="1400" b="1" dirty="0" smtClean="0">
                          <a:solidFill>
                            <a:srgbClr val="D45B42"/>
                          </a:solidFill>
                          <a:latin typeface="Palatino Linotype" panose="02040502050505030304" pitchFamily="18" charset="0"/>
                        </a:rPr>
                        <a:t>149</a:t>
                      </a:r>
                      <a:endParaRPr lang="da-DK" sz="1400" b="1" dirty="0">
                        <a:solidFill>
                          <a:srgbClr val="D45B42"/>
                        </a:solidFill>
                        <a:latin typeface="Palatino Linotype" panose="02040502050505030304" pitchFamily="18" charset="0"/>
                      </a:endParaRPr>
                    </a:p>
                  </a:txBody>
                  <a:tcPr marT="41148" marB="41148" anchor="ctr"/>
                </a:tc>
                <a:extLst>
                  <a:ext uri="{0D108BD9-81ED-4DB2-BD59-A6C34878D82A}">
                    <a16:rowId xmlns:a16="http://schemas.microsoft.com/office/drawing/2014/main" val="2531352401"/>
                  </a:ext>
                </a:extLst>
              </a:tr>
            </a:tbl>
          </a:graphicData>
        </a:graphic>
      </p:graphicFrame>
      <p:sp>
        <p:nvSpPr>
          <p:cNvPr id="16" name="Tekstfelt 15"/>
          <p:cNvSpPr txBox="1"/>
          <p:nvPr/>
        </p:nvSpPr>
        <p:spPr>
          <a:xfrm>
            <a:off x="5606207" y="3032470"/>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smtClean="0">
                <a:ln>
                  <a:noFill/>
                </a:ln>
                <a:solidFill>
                  <a:srgbClr val="D45B42"/>
                </a:solidFill>
                <a:effectLst/>
                <a:uLnTx/>
                <a:uFillTx/>
                <a:latin typeface="Palatino Linotype" panose="02040502050505030304" pitchFamily="18" charset="0"/>
                <a:ea typeface="+mn-ea"/>
                <a:cs typeface="+mn-cs"/>
              </a:rPr>
              <a:t>295</a:t>
            </a:r>
            <a:endParaRPr kumimoji="0" lang="da-DK" sz="1800" b="1" i="0" u="none" strike="noStrike" kern="1200" cap="none" spc="0" normalizeH="0" baseline="0" noProof="0" dirty="0">
              <a:ln>
                <a:noFill/>
              </a:ln>
              <a:solidFill>
                <a:srgbClr val="D45B42"/>
              </a:solidFill>
              <a:effectLst/>
              <a:uLnTx/>
              <a:uFillTx/>
              <a:latin typeface="Palatino Linotype" panose="02040502050505030304" pitchFamily="18" charset="0"/>
              <a:ea typeface="+mn-ea"/>
              <a:cs typeface="+mn-cs"/>
            </a:endParaRPr>
          </a:p>
        </p:txBody>
      </p:sp>
      <p:cxnSp>
        <p:nvCxnSpPr>
          <p:cNvPr id="17" name="Lige forbindelse 16"/>
          <p:cNvCxnSpPr/>
          <p:nvPr/>
        </p:nvCxnSpPr>
        <p:spPr>
          <a:xfrm>
            <a:off x="6341398" y="3032470"/>
            <a:ext cx="219132" cy="2892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kstfelt 1"/>
          <p:cNvSpPr txBox="1"/>
          <p:nvPr/>
        </p:nvSpPr>
        <p:spPr>
          <a:xfrm>
            <a:off x="6306819" y="3048736"/>
            <a:ext cx="507422" cy="276999"/>
          </a:xfrm>
          <a:prstGeom prst="rect">
            <a:avLst/>
          </a:prstGeom>
          <a:noFill/>
        </p:spPr>
        <p:txBody>
          <a:bodyPr wrap="square" rtlCol="0">
            <a:spAutoFit/>
          </a:bodyPr>
          <a:lstStyle/>
          <a:p>
            <a:r>
              <a:rPr lang="da-DK" sz="1200" dirty="0" smtClean="0">
                <a:solidFill>
                  <a:srgbClr val="084473"/>
                </a:solidFill>
                <a:latin typeface="Palatino Linotype" panose="02040502050505030304" pitchFamily="18" charset="0"/>
              </a:rPr>
              <a:t>232</a:t>
            </a:r>
            <a:endParaRPr lang="da-DK" sz="1200" dirty="0">
              <a:solidFill>
                <a:srgbClr val="084473"/>
              </a:solidFill>
              <a:latin typeface="Palatino Linotype" panose="02040502050505030304" pitchFamily="18" charset="0"/>
            </a:endParaRPr>
          </a:p>
        </p:txBody>
      </p:sp>
    </p:spTree>
    <p:extLst>
      <p:ext uri="{BB962C8B-B14F-4D97-AF65-F5344CB8AC3E}">
        <p14:creationId xmlns:p14="http://schemas.microsoft.com/office/powerpoint/2010/main" val="215500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6E517-9FA9-804F-A27A-349B9EE43BFF}"/>
              </a:ext>
            </a:extLst>
          </p:cNvPr>
          <p:cNvSpPr/>
          <p:nvPr/>
        </p:nvSpPr>
        <p:spPr>
          <a:xfrm>
            <a:off x="4497179" y="1640205"/>
            <a:ext cx="3888432" cy="3888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pic>
        <p:nvPicPr>
          <p:cNvPr id="5" name="Graphic 4">
            <a:extLst>
              <a:ext uri="{FF2B5EF4-FFF2-40B4-BE49-F238E27FC236}">
                <a16:creationId xmlns:a16="http://schemas.microsoft.com/office/drawing/2014/main" id="{F4C19271-CE5F-F34F-BB56-43E5186FDC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96072" y="1630987"/>
            <a:ext cx="5601886" cy="2104412"/>
          </a:xfrm>
          <a:prstGeom prst="rect">
            <a:avLst/>
          </a:prstGeom>
        </p:spPr>
      </p:pic>
      <p:pic>
        <p:nvPicPr>
          <p:cNvPr id="6" name="Billede 3">
            <a:extLst>
              <a:ext uri="{FF2B5EF4-FFF2-40B4-BE49-F238E27FC236}">
                <a16:creationId xmlns:a16="http://schemas.microsoft.com/office/drawing/2014/main" id="{549B88A7-E18B-4F0E-858C-7B89A7558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474" y="4039270"/>
            <a:ext cx="5400600" cy="1142789"/>
          </a:xfrm>
          <a:prstGeom prst="rect">
            <a:avLst/>
          </a:prstGeom>
        </p:spPr>
      </p:pic>
      <p:pic>
        <p:nvPicPr>
          <p:cNvPr id="7" name="Picture 11">
            <a:extLst>
              <a:ext uri="{FF2B5EF4-FFF2-40B4-BE49-F238E27FC236}">
                <a16:creationId xmlns:a16="http://schemas.microsoft.com/office/drawing/2014/main" id="{EF8C12A0-A7DD-8B44-AA66-AF18D67006D9}"/>
              </a:ext>
            </a:extLst>
          </p:cNvPr>
          <p:cNvPicPr>
            <a:picLocks noChangeAspect="1"/>
          </p:cNvPicPr>
          <p:nvPr/>
        </p:nvPicPr>
        <p:blipFill>
          <a:blip r:embed="rId5"/>
          <a:stretch>
            <a:fillRect/>
          </a:stretch>
        </p:blipFill>
        <p:spPr>
          <a:xfrm>
            <a:off x="9740423" y="3422132"/>
            <a:ext cx="1751781" cy="2106505"/>
          </a:xfrm>
          <a:prstGeom prst="rect">
            <a:avLst/>
          </a:prstGeom>
        </p:spPr>
      </p:pic>
      <p:pic>
        <p:nvPicPr>
          <p:cNvPr id="8" name="Picture 17">
            <a:extLst>
              <a:ext uri="{FF2B5EF4-FFF2-40B4-BE49-F238E27FC236}">
                <a16:creationId xmlns:a16="http://schemas.microsoft.com/office/drawing/2014/main" id="{8249D37D-BCD0-E04C-9463-5943B77A3D27}"/>
              </a:ext>
            </a:extLst>
          </p:cNvPr>
          <p:cNvPicPr>
            <a:picLocks noChangeAspect="1"/>
          </p:cNvPicPr>
          <p:nvPr/>
        </p:nvPicPr>
        <p:blipFill>
          <a:blip r:embed="rId6"/>
          <a:stretch>
            <a:fillRect/>
          </a:stretch>
        </p:blipFill>
        <p:spPr>
          <a:xfrm>
            <a:off x="9746814" y="472575"/>
            <a:ext cx="1745390" cy="2106505"/>
          </a:xfrm>
          <a:prstGeom prst="rect">
            <a:avLst/>
          </a:prstGeom>
        </p:spPr>
      </p:pic>
      <p:pic>
        <p:nvPicPr>
          <p:cNvPr id="9" name="Picture 21">
            <a:extLst>
              <a:ext uri="{FF2B5EF4-FFF2-40B4-BE49-F238E27FC236}">
                <a16:creationId xmlns:a16="http://schemas.microsoft.com/office/drawing/2014/main" id="{70B965B1-61DA-C744-80DE-A526A155DE52}"/>
              </a:ext>
            </a:extLst>
          </p:cNvPr>
          <p:cNvPicPr>
            <a:picLocks noChangeAspect="1"/>
          </p:cNvPicPr>
          <p:nvPr/>
        </p:nvPicPr>
        <p:blipFill>
          <a:blip r:embed="rId7"/>
          <a:stretch>
            <a:fillRect/>
          </a:stretch>
        </p:blipFill>
        <p:spPr>
          <a:xfrm>
            <a:off x="815148" y="3423216"/>
            <a:ext cx="1743551" cy="2105421"/>
          </a:xfrm>
          <a:prstGeom prst="rect">
            <a:avLst/>
          </a:prstGeom>
        </p:spPr>
      </p:pic>
      <p:pic>
        <p:nvPicPr>
          <p:cNvPr id="10" name="Picture 26">
            <a:extLst>
              <a:ext uri="{FF2B5EF4-FFF2-40B4-BE49-F238E27FC236}">
                <a16:creationId xmlns:a16="http://schemas.microsoft.com/office/drawing/2014/main" id="{0A2E318A-743E-8441-8446-7EEF81E4B142}"/>
              </a:ext>
            </a:extLst>
          </p:cNvPr>
          <p:cNvPicPr>
            <a:picLocks noChangeAspect="1"/>
          </p:cNvPicPr>
          <p:nvPr/>
        </p:nvPicPr>
        <p:blipFill>
          <a:blip r:embed="rId8"/>
          <a:stretch>
            <a:fillRect/>
          </a:stretch>
        </p:blipFill>
        <p:spPr>
          <a:xfrm>
            <a:off x="767063" y="488007"/>
            <a:ext cx="1752571" cy="2091073"/>
          </a:xfrm>
          <a:prstGeom prst="rect">
            <a:avLst/>
          </a:prstGeom>
        </p:spPr>
      </p:pic>
      <p:sp>
        <p:nvSpPr>
          <p:cNvPr id="15" name="Pladsholder til indhold 2"/>
          <p:cNvSpPr txBox="1">
            <a:spLocks/>
          </p:cNvSpPr>
          <p:nvPr/>
        </p:nvSpPr>
        <p:spPr>
          <a:xfrm>
            <a:off x="3554038" y="408686"/>
            <a:ext cx="4990908" cy="1504738"/>
          </a:xfrm>
          <a:prstGeom prst="rect">
            <a:avLst/>
          </a:prstGeom>
        </p:spPr>
        <p:txBody>
          <a:bodyPr>
            <a:normAutofit/>
          </a:bodyPr>
          <a:lstStyle>
            <a:lvl1pPr marL="0" indent="0" algn="l" defTabSz="914400" rtl="0" eaLnBrk="1" latinLnBrk="0" hangingPunct="1">
              <a:lnSpc>
                <a:spcPct val="125000"/>
              </a:lnSpc>
              <a:spcBef>
                <a:spcPts val="1100"/>
              </a:spcBef>
              <a:spcAft>
                <a:spcPts val="0"/>
              </a:spcAft>
              <a:buSzPct val="100000"/>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2pPr>
            <a:lvl3pPr marL="288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3pPr>
            <a:lvl4pPr marL="432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4pPr>
            <a:lvl5pPr marL="576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5pPr>
            <a:lvl6pPr marL="576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6pPr>
            <a:lvl7pPr marL="576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7pPr>
            <a:lvl8pPr marL="576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8pPr>
            <a:lvl9pPr marL="576000" indent="-144000" algn="l" defTabSz="914400" rtl="0" eaLnBrk="1" fontAlgn="auto" latinLnBrk="0" hangingPunct="1">
              <a:lnSpc>
                <a:spcPct val="125000"/>
              </a:lnSpc>
              <a:spcBef>
                <a:spcPts val="1100"/>
              </a:spcBef>
              <a:spcAft>
                <a:spcPts val="0"/>
              </a:spcAft>
              <a:buClrTx/>
              <a:buSzPct val="100000"/>
              <a:buFontTx/>
              <a:buBlip>
                <a:blip r:embed="rId9"/>
              </a:buBlip>
              <a:defRPr kumimoji="0" sz="1400" b="0" i="0" u="none" kern="1200" cap="none" spc="0" baseline="0">
                <a:solidFill>
                  <a:schemeClr val="tx1"/>
                </a:solidFill>
                <a:latin typeface="+mn-lt"/>
                <a:ea typeface="+mn-ea"/>
                <a:cs typeface="+mn-cs"/>
              </a:defRPr>
            </a:lvl9pPr>
          </a:lstStyle>
          <a:p>
            <a:pPr algn="ctr">
              <a:spcBef>
                <a:spcPct val="0"/>
              </a:spcBef>
            </a:pPr>
            <a:r>
              <a:rPr lang="en-US" sz="3200" cap="small" dirty="0" smtClean="0">
                <a:solidFill>
                  <a:srgbClr val="0070C0"/>
                </a:solidFill>
                <a:latin typeface="Calibri Light" panose="020F0302020204030204" pitchFamily="34" charset="0"/>
                <a:ea typeface="ＭＳ Ｐゴシック" pitchFamily="34" charset="-128"/>
                <a:cs typeface="Calibri Light" panose="020F0302020204030204" pitchFamily="34" charset="0"/>
              </a:rPr>
              <a:t>Long history of Icelandic-Greenlandic collaboration</a:t>
            </a:r>
            <a:endParaRPr lang="en-US" sz="1800" cap="small" dirty="0" smtClean="0">
              <a:solidFill>
                <a:srgbClr val="0070C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811928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D3A97-C7AF-4AB1-A10F-18023B35EC4F}"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5" name="Tabel 14"/>
          <p:cNvGraphicFramePr>
            <a:graphicFrameLocks noGrp="1"/>
          </p:cNvGraphicFramePr>
          <p:nvPr>
            <p:extLst>
              <p:ext uri="{D42A27DB-BD31-4B8C-83A1-F6EECF244321}">
                <p14:modId xmlns:p14="http://schemas.microsoft.com/office/powerpoint/2010/main" val="2507164010"/>
              </p:ext>
            </p:extLst>
          </p:nvPr>
        </p:nvGraphicFramePr>
        <p:xfrm>
          <a:off x="8504376" y="1702278"/>
          <a:ext cx="3613635" cy="31470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51798">
                  <a:extLst>
                    <a:ext uri="{9D8B030D-6E8A-4147-A177-3AD203B41FA5}">
                      <a16:colId xmlns:a16="http://schemas.microsoft.com/office/drawing/2014/main" val="3718116235"/>
                    </a:ext>
                  </a:extLst>
                </a:gridCol>
                <a:gridCol w="1161837">
                  <a:extLst>
                    <a:ext uri="{9D8B030D-6E8A-4147-A177-3AD203B41FA5}">
                      <a16:colId xmlns:a16="http://schemas.microsoft.com/office/drawing/2014/main" val="2177630074"/>
                    </a:ext>
                  </a:extLst>
                </a:gridCol>
              </a:tblGrid>
              <a:tr h="501051">
                <a:tc gridSpan="2">
                  <a:txBody>
                    <a:bodyPr/>
                    <a:lstStyle/>
                    <a:p>
                      <a:r>
                        <a:rPr lang="da-DK" sz="1400" dirty="0" err="1" smtClean="0">
                          <a:latin typeface="Bahnschrift Light" panose="020B0502040204020203" pitchFamily="34" charset="0"/>
                        </a:rPr>
                        <a:t>Hydropower</a:t>
                      </a:r>
                      <a:r>
                        <a:rPr lang="da-DK" sz="1400" dirty="0" smtClean="0">
                          <a:latin typeface="Bahnschrift Light" panose="020B0502040204020203" pitchFamily="34" charset="0"/>
                        </a:rPr>
                        <a:t>, Buksefjorden</a:t>
                      </a:r>
                      <a:r>
                        <a:rPr lang="da-DK" sz="1400" baseline="0" dirty="0" smtClean="0">
                          <a:latin typeface="Bahnschrift Light" panose="020B0502040204020203" pitchFamily="34" charset="0"/>
                        </a:rPr>
                        <a:t> </a:t>
                      </a:r>
                      <a:r>
                        <a:rPr lang="da-DK" sz="1400" baseline="0" dirty="0" err="1" smtClean="0">
                          <a:latin typeface="Bahnschrift Light" panose="020B0502040204020203" pitchFamily="34" charset="0"/>
                        </a:rPr>
                        <a:t>expansion</a:t>
                      </a:r>
                      <a:endParaRPr lang="da-DK" sz="1400" dirty="0" smtClean="0">
                        <a:latin typeface="Bahnschrift Light" panose="020B0502040204020203" pitchFamily="34" charset="0"/>
                      </a:endParaRPr>
                    </a:p>
                    <a:p>
                      <a:r>
                        <a:rPr lang="da-DK" sz="1400" dirty="0" smtClean="0">
                          <a:latin typeface="Bahnschrift Light" panose="020B0502040204020203" pitchFamily="34" charset="0"/>
                        </a:rPr>
                        <a:t>For</a:t>
                      </a:r>
                      <a:r>
                        <a:rPr lang="da-DK" sz="1400" baseline="0" dirty="0" smtClean="0">
                          <a:latin typeface="Bahnschrift Light" panose="020B0502040204020203" pitchFamily="34" charset="0"/>
                        </a:rPr>
                        <a:t> Nuuk</a:t>
                      </a:r>
                      <a:endParaRPr lang="da-DK" sz="1400" dirty="0">
                        <a:latin typeface="Bahnschrift Light" panose="020B0502040204020203" pitchFamily="34" charset="0"/>
                      </a:endParaRPr>
                    </a:p>
                  </a:txBody>
                  <a:tcPr>
                    <a:solidFill>
                      <a:schemeClr val="tx2">
                        <a:lumMod val="60000"/>
                        <a:lumOff val="40000"/>
                      </a:schemeClr>
                    </a:solidFill>
                  </a:tcPr>
                </a:tc>
                <a:tc hMerge="1">
                  <a:txBody>
                    <a:bodyPr/>
                    <a:lstStyle/>
                    <a:p>
                      <a:endParaRPr lang="da-DK" dirty="0"/>
                    </a:p>
                  </a:txBody>
                  <a:tcPr/>
                </a:tc>
                <a:extLst>
                  <a:ext uri="{0D108BD9-81ED-4DB2-BD59-A6C34878D82A}">
                    <a16:rowId xmlns:a16="http://schemas.microsoft.com/office/drawing/2014/main" val="247690150"/>
                  </a:ext>
                </a:extLst>
              </a:tr>
              <a:tr h="243157">
                <a:tc>
                  <a:txBody>
                    <a:bodyPr/>
                    <a:lstStyle/>
                    <a:p>
                      <a:r>
                        <a:rPr lang="da-DK" sz="1050" dirty="0" err="1" smtClean="0">
                          <a:latin typeface="Bahnschrift Light" panose="020B0502040204020203" pitchFamily="34" charset="0"/>
                        </a:rPr>
                        <a:t>Installed</a:t>
                      </a:r>
                      <a:r>
                        <a:rPr lang="da-DK" sz="1050" dirty="0" smtClean="0">
                          <a:latin typeface="Bahnschrift Light" panose="020B0502040204020203" pitchFamily="34" charset="0"/>
                        </a:rPr>
                        <a:t> </a:t>
                      </a:r>
                      <a:r>
                        <a:rPr lang="da-DK" sz="1050" dirty="0" err="1" smtClean="0">
                          <a:latin typeface="Bahnschrift Light" panose="020B0502040204020203" pitchFamily="34" charset="0"/>
                        </a:rPr>
                        <a:t>effect</a:t>
                      </a:r>
                      <a:r>
                        <a:rPr lang="da-DK" sz="1050" dirty="0" smtClean="0">
                          <a:latin typeface="Bahnschrift Light" panose="020B0502040204020203" pitchFamily="34" charset="0"/>
                        </a:rPr>
                        <a:t> + </a:t>
                      </a:r>
                      <a:r>
                        <a:rPr lang="da-DK" sz="1050" dirty="0" err="1" smtClean="0">
                          <a:latin typeface="Bahnschrift Light" panose="020B0502040204020203" pitchFamily="34" charset="0"/>
                        </a:rPr>
                        <a:t>expansion</a:t>
                      </a:r>
                      <a:endParaRPr lang="da-DK" sz="1050" dirty="0">
                        <a:latin typeface="Bahnschrift Light" panose="020B0502040204020203" pitchFamily="34" charset="0"/>
                      </a:endParaRPr>
                    </a:p>
                  </a:txBody>
                  <a:tcPr/>
                </a:tc>
                <a:tc>
                  <a:txBody>
                    <a:bodyPr/>
                    <a:lstStyle/>
                    <a:p>
                      <a:pPr algn="r"/>
                      <a:r>
                        <a:rPr lang="da-DK" sz="1050" baseline="0" dirty="0" smtClean="0">
                          <a:latin typeface="Bahnschrift Light" panose="020B0502040204020203" pitchFamily="34" charset="0"/>
                        </a:rPr>
                        <a:t>45 + 55</a:t>
                      </a:r>
                      <a:r>
                        <a:rPr lang="da-DK" sz="1050" dirty="0" smtClean="0">
                          <a:latin typeface="Bahnschrift Light" panose="020B0502040204020203" pitchFamily="34" charset="0"/>
                        </a:rPr>
                        <a:t> MW</a:t>
                      </a:r>
                      <a:endParaRPr lang="da-DK" sz="1050" dirty="0">
                        <a:latin typeface="Bahnschrift Light" panose="020B0502040204020203" pitchFamily="34" charset="0"/>
                      </a:endParaRPr>
                    </a:p>
                  </a:txBody>
                  <a:tcPr/>
                </a:tc>
                <a:extLst>
                  <a:ext uri="{0D108BD9-81ED-4DB2-BD59-A6C34878D82A}">
                    <a16:rowId xmlns:a16="http://schemas.microsoft.com/office/drawing/2014/main" val="2372452887"/>
                  </a:ext>
                </a:extLst>
              </a:tr>
              <a:tr h="397893">
                <a:tc>
                  <a:txBody>
                    <a:bodyPr/>
                    <a:lstStyle/>
                    <a:p>
                      <a:r>
                        <a:rPr lang="da-DK" sz="1050" dirty="0" smtClean="0">
                          <a:latin typeface="Bahnschrift Light" panose="020B0502040204020203" pitchFamily="34" charset="0"/>
                        </a:rPr>
                        <a:t>Energy</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production</a:t>
                      </a:r>
                      <a:r>
                        <a:rPr lang="da-DK" sz="1050" baseline="0" dirty="0" smtClean="0">
                          <a:latin typeface="Bahnschrift Light" panose="020B0502040204020203" pitchFamily="34" charset="0"/>
                        </a:rPr>
                        <a:t> + </a:t>
                      </a:r>
                      <a:r>
                        <a:rPr lang="da-DK" sz="1050" baseline="0" dirty="0" err="1" smtClean="0">
                          <a:latin typeface="Bahnschrift Light" panose="020B0502040204020203" pitchFamily="34" charset="0"/>
                        </a:rPr>
                        <a:t>expansion</a:t>
                      </a:r>
                      <a:endParaRPr lang="da-DK" sz="1050" dirty="0">
                        <a:latin typeface="Bahnschrift Light" panose="020B0502040204020203" pitchFamily="34" charset="0"/>
                      </a:endParaRPr>
                    </a:p>
                  </a:txBody>
                  <a:tcPr/>
                </a:tc>
                <a:tc>
                  <a:txBody>
                    <a:bodyPr/>
                    <a:lstStyle/>
                    <a:p>
                      <a:pPr algn="r"/>
                      <a:r>
                        <a:rPr lang="da-DK" sz="1050" baseline="0" dirty="0" smtClean="0">
                          <a:latin typeface="Bahnschrift Light" panose="020B0502040204020203" pitchFamily="34" charset="0"/>
                        </a:rPr>
                        <a:t>225 </a:t>
                      </a:r>
                      <a:r>
                        <a:rPr lang="da-DK" sz="1050" baseline="0" dirty="0" smtClean="0">
                          <a:latin typeface="Bahnschrift Light" panose="020B0502040204020203" pitchFamily="34" charset="0"/>
                          <a:sym typeface="Wingdings" panose="05000000000000000000" pitchFamily="2" charset="2"/>
                        </a:rPr>
                        <a:t> 660</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GWh</a:t>
                      </a:r>
                      <a:r>
                        <a:rPr lang="da-DK" sz="1050" baseline="0" dirty="0" smtClean="0">
                          <a:latin typeface="Bahnschrift Light" panose="020B0502040204020203" pitchFamily="34" charset="0"/>
                        </a:rPr>
                        <a:t>/</a:t>
                      </a:r>
                      <a:r>
                        <a:rPr lang="da-DK" sz="1050" baseline="0" dirty="0" err="1" smtClean="0">
                          <a:latin typeface="Bahnschrift Light" panose="020B0502040204020203" pitchFamily="34" charset="0"/>
                        </a:rPr>
                        <a:t>year</a:t>
                      </a:r>
                      <a:endParaRPr lang="da-DK" sz="1050" dirty="0">
                        <a:latin typeface="Bahnschrift Light" panose="020B0502040204020203" pitchFamily="34" charset="0"/>
                      </a:endParaRPr>
                    </a:p>
                  </a:txBody>
                  <a:tcPr/>
                </a:tc>
                <a:extLst>
                  <a:ext uri="{0D108BD9-81ED-4DB2-BD59-A6C34878D82A}">
                    <a16:rowId xmlns:a16="http://schemas.microsoft.com/office/drawing/2014/main" val="1709134235"/>
                  </a:ext>
                </a:extLst>
              </a:tr>
              <a:tr h="243157">
                <a:tc>
                  <a:txBody>
                    <a:bodyPr/>
                    <a:lstStyle/>
                    <a:p>
                      <a:r>
                        <a:rPr lang="da-DK" sz="1050" dirty="0" err="1" smtClean="0">
                          <a:latin typeface="Bahnschrift Light" panose="020B0502040204020203" pitchFamily="34" charset="0"/>
                        </a:rPr>
                        <a:t>Profitability</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High</a:t>
                      </a:r>
                      <a:endParaRPr lang="da-DK" sz="1050" dirty="0">
                        <a:latin typeface="Bahnschrift Light" panose="020B0502040204020203" pitchFamily="34" charset="0"/>
                      </a:endParaRPr>
                    </a:p>
                  </a:txBody>
                  <a:tcPr/>
                </a:tc>
                <a:extLst>
                  <a:ext uri="{0D108BD9-81ED-4DB2-BD59-A6C34878D82A}">
                    <a16:rowId xmlns:a16="http://schemas.microsoft.com/office/drawing/2014/main" val="4117905901"/>
                  </a:ext>
                </a:extLst>
              </a:tr>
              <a:tr h="243157">
                <a:tc>
                  <a:txBody>
                    <a:bodyPr/>
                    <a:lstStyle/>
                    <a:p>
                      <a:r>
                        <a:rPr lang="da-DK" sz="1050" dirty="0" smtClean="0">
                          <a:latin typeface="Bahnschrift Light" panose="020B0502040204020203" pitchFamily="34" charset="0"/>
                        </a:rPr>
                        <a:t>Energy</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demand</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384 </a:t>
                      </a:r>
                      <a:r>
                        <a:rPr lang="da-DK" sz="1050" dirty="0" err="1" smtClean="0">
                          <a:latin typeface="Bahnschrift Light" panose="020B0502040204020203" pitchFamily="34" charset="0"/>
                        </a:rPr>
                        <a:t>GWh</a:t>
                      </a:r>
                      <a:r>
                        <a:rPr lang="da-DK" sz="1050" dirty="0" smtClean="0">
                          <a:latin typeface="Bahnschrift Light" panose="020B0502040204020203" pitchFamily="34" charset="0"/>
                        </a:rPr>
                        <a:t>/</a:t>
                      </a:r>
                      <a:r>
                        <a:rPr lang="da-DK" sz="1050" dirty="0" err="1" smtClean="0">
                          <a:latin typeface="Bahnschrift Light" panose="020B0502040204020203" pitchFamily="34" charset="0"/>
                        </a:rPr>
                        <a:t>year</a:t>
                      </a:r>
                      <a:endParaRPr lang="da-DK" sz="1050" dirty="0">
                        <a:latin typeface="Bahnschrift Light" panose="020B0502040204020203" pitchFamily="34" charset="0"/>
                      </a:endParaRPr>
                    </a:p>
                  </a:txBody>
                  <a:tcPr/>
                </a:tc>
                <a:extLst>
                  <a:ext uri="{0D108BD9-81ED-4DB2-BD59-A6C34878D82A}">
                    <a16:rowId xmlns:a16="http://schemas.microsoft.com/office/drawing/2014/main" val="3528082957"/>
                  </a:ext>
                </a:extLst>
              </a:tr>
              <a:tr h="530524">
                <a:tc>
                  <a:txBody>
                    <a:bodyPr/>
                    <a:lstStyle/>
                    <a:p>
                      <a:pPr lvl="1"/>
                      <a:r>
                        <a:rPr lang="da-DK" sz="1000" dirty="0" smtClean="0">
                          <a:solidFill>
                            <a:schemeClr val="bg2">
                              <a:lumMod val="50000"/>
                            </a:schemeClr>
                          </a:solidFill>
                          <a:latin typeface="Bahnschrift Light" panose="020B0502040204020203" pitchFamily="34" charset="0"/>
                        </a:rPr>
                        <a:t>Power</a:t>
                      </a:r>
                    </a:p>
                    <a:p>
                      <a:pPr lvl="1"/>
                      <a:r>
                        <a:rPr lang="da-DK" sz="1000" dirty="0" smtClean="0">
                          <a:solidFill>
                            <a:schemeClr val="bg2">
                              <a:lumMod val="50000"/>
                            </a:schemeClr>
                          </a:solidFill>
                          <a:latin typeface="Bahnschrift Light" panose="020B0502040204020203" pitchFamily="34" charset="0"/>
                        </a:rPr>
                        <a:t>Heating</a:t>
                      </a:r>
                    </a:p>
                    <a:p>
                      <a:pPr lvl="1"/>
                      <a:r>
                        <a:rPr lang="da-DK" sz="1000" dirty="0" err="1" smtClean="0">
                          <a:solidFill>
                            <a:schemeClr val="bg2">
                              <a:lumMod val="50000"/>
                            </a:schemeClr>
                          </a:solidFill>
                          <a:latin typeface="Bahnschrift Light" panose="020B0502040204020203" pitchFamily="34" charset="0"/>
                        </a:rPr>
                        <a:t>Transportation</a:t>
                      </a:r>
                      <a:endParaRPr lang="da-DK" sz="1000" dirty="0">
                        <a:solidFill>
                          <a:schemeClr val="bg2">
                            <a:lumMod val="50000"/>
                          </a:schemeClr>
                        </a:solidFill>
                        <a:latin typeface="Bahnschrift Light" panose="020B0502040204020203" pitchFamily="34" charset="0"/>
                      </a:endParaRPr>
                    </a:p>
                  </a:txBody>
                  <a:tcPr/>
                </a:tc>
                <a:tc>
                  <a:txBody>
                    <a:bodyPr/>
                    <a:lstStyle/>
                    <a:p>
                      <a:pPr algn="r"/>
                      <a:r>
                        <a:rPr lang="da-DK" sz="1000" dirty="0" smtClean="0">
                          <a:solidFill>
                            <a:schemeClr val="bg2">
                              <a:lumMod val="50000"/>
                            </a:schemeClr>
                          </a:solidFill>
                          <a:latin typeface="Bahnschrift Light" panose="020B0502040204020203" pitchFamily="34" charset="0"/>
                        </a:rPr>
                        <a:t>83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p>
                      <a:pPr algn="r"/>
                      <a:r>
                        <a:rPr lang="da-DK" sz="1000" dirty="0" smtClean="0">
                          <a:solidFill>
                            <a:schemeClr val="bg2">
                              <a:lumMod val="50000"/>
                            </a:schemeClr>
                          </a:solidFill>
                          <a:latin typeface="Bahnschrift Light" panose="020B0502040204020203" pitchFamily="34" charset="0"/>
                        </a:rPr>
                        <a:t>318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p>
                      <a:pPr algn="r"/>
                      <a:r>
                        <a:rPr lang="da-DK" sz="1000" dirty="0" smtClean="0">
                          <a:solidFill>
                            <a:schemeClr val="bg2">
                              <a:lumMod val="50000"/>
                            </a:schemeClr>
                          </a:solidFill>
                          <a:latin typeface="Bahnschrift Light" panose="020B0502040204020203" pitchFamily="34" charset="0"/>
                        </a:rPr>
                        <a:t>46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txBody>
                  <a:tcPr/>
                </a:tc>
                <a:extLst>
                  <a:ext uri="{0D108BD9-81ED-4DB2-BD59-A6C34878D82A}">
                    <a16:rowId xmlns:a16="http://schemas.microsoft.com/office/drawing/2014/main" val="2346313746"/>
                  </a:ext>
                </a:extLst>
              </a:tr>
              <a:tr h="397893">
                <a:tc>
                  <a:txBody>
                    <a:bodyPr/>
                    <a:lstStyle/>
                    <a:p>
                      <a:pPr lvl="0"/>
                      <a:r>
                        <a:rPr lang="da-DK" sz="1050" dirty="0" err="1" smtClean="0">
                          <a:latin typeface="Bahnschrift Light" panose="020B0502040204020203" pitchFamily="34" charset="0"/>
                        </a:rPr>
                        <a:t>Current</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c</a:t>
                      </a:r>
                      <a:r>
                        <a:rPr lang="da-DK" sz="1050" dirty="0" err="1" smtClean="0">
                          <a:latin typeface="Bahnschrift Light" panose="020B0502040204020203" pitchFamily="34" charset="0"/>
                        </a:rPr>
                        <a:t>ost</a:t>
                      </a:r>
                      <a:r>
                        <a:rPr lang="da-DK" sz="1050" dirty="0" smtClean="0">
                          <a:latin typeface="Bahnschrift Light" panose="020B0502040204020203" pitchFamily="34" charset="0"/>
                        </a:rPr>
                        <a:t> </a:t>
                      </a:r>
                      <a:r>
                        <a:rPr lang="da-DK" sz="1050" dirty="0" err="1" smtClean="0">
                          <a:latin typeface="Bahnschrift Light" panose="020B0502040204020203" pitchFamily="34" charset="0"/>
                        </a:rPr>
                        <a:t>savings</a:t>
                      </a:r>
                      <a:r>
                        <a:rPr lang="da-DK" sz="1050" dirty="0" smtClean="0">
                          <a:latin typeface="Bahnschrift Light" panose="020B0502040204020203" pitchFamily="34" charset="0"/>
                        </a:rPr>
                        <a:t> diesel </a:t>
                      </a:r>
                    </a:p>
                    <a:p>
                      <a:pPr lvl="0"/>
                      <a:r>
                        <a:rPr lang="da-DK" sz="1050" dirty="0" smtClean="0">
                          <a:latin typeface="Bahnschrift Light" panose="020B0502040204020203" pitchFamily="34" charset="0"/>
                        </a:rPr>
                        <a:t>@ 4,55 DKK/L</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 19,25 </a:t>
                      </a:r>
                      <a:r>
                        <a:rPr lang="da-DK" sz="1050" dirty="0" err="1" smtClean="0">
                          <a:latin typeface="Bahnschrift Light" panose="020B0502040204020203" pitchFamily="34" charset="0"/>
                        </a:rPr>
                        <a:t>mill</a:t>
                      </a:r>
                      <a:r>
                        <a:rPr lang="da-DK" sz="1050" dirty="0" smtClean="0">
                          <a:latin typeface="Bahnschrift Light" panose="020B0502040204020203" pitchFamily="34" charset="0"/>
                        </a:rPr>
                        <a:t>. DKK</a:t>
                      </a:r>
                    </a:p>
                  </a:txBody>
                  <a:tcPr/>
                </a:tc>
                <a:extLst>
                  <a:ext uri="{0D108BD9-81ED-4DB2-BD59-A6C34878D82A}">
                    <a16:rowId xmlns:a16="http://schemas.microsoft.com/office/drawing/2014/main" val="1134484691"/>
                  </a:ext>
                </a:extLst>
              </a:tr>
              <a:tr h="0">
                <a:tc>
                  <a:txBody>
                    <a:bodyPr/>
                    <a:lstStyle/>
                    <a:p>
                      <a:pPr lvl="0"/>
                      <a:endParaRPr lang="da-DK" sz="1050" dirty="0">
                        <a:latin typeface="Bahnschrift Light" panose="020B0502040204020203" pitchFamily="34" charset="0"/>
                      </a:endParaRPr>
                    </a:p>
                  </a:txBody>
                  <a:tcPr/>
                </a:tc>
                <a:tc>
                  <a:txBody>
                    <a:bodyPr/>
                    <a:lstStyle/>
                    <a:p>
                      <a:pPr algn="r"/>
                      <a:endParaRPr lang="da-DK" sz="1050" dirty="0" smtClean="0">
                        <a:latin typeface="Bahnschrift Light" panose="020B0502040204020203" pitchFamily="34" charset="0"/>
                      </a:endParaRPr>
                    </a:p>
                  </a:txBody>
                  <a:tcPr/>
                </a:tc>
                <a:extLst>
                  <a:ext uri="{0D108BD9-81ED-4DB2-BD59-A6C34878D82A}">
                    <a16:rowId xmlns:a16="http://schemas.microsoft.com/office/drawing/2014/main" val="2298464035"/>
                  </a:ext>
                </a:extLst>
              </a:tr>
              <a:tr h="243157">
                <a:tc>
                  <a:txBody>
                    <a:bodyPr/>
                    <a:lstStyle/>
                    <a:p>
                      <a:pPr lvl="0"/>
                      <a:r>
                        <a:rPr lang="da-DK" sz="1050" dirty="0" smtClean="0">
                          <a:latin typeface="Bahnschrift Light" panose="020B0502040204020203" pitchFamily="34" charset="0"/>
                        </a:rPr>
                        <a:t>CO</a:t>
                      </a:r>
                      <a:r>
                        <a:rPr lang="da-DK" sz="1050" baseline="-25000" dirty="0" smtClean="0">
                          <a:latin typeface="Bahnschrift Light" panose="020B0502040204020203" pitchFamily="34" charset="0"/>
                        </a:rPr>
                        <a:t>2</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saved</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yearly</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 52.000 tons</a:t>
                      </a:r>
                    </a:p>
                  </a:txBody>
                  <a:tcPr/>
                </a:tc>
                <a:extLst>
                  <a:ext uri="{0D108BD9-81ED-4DB2-BD59-A6C34878D82A}">
                    <a16:rowId xmlns:a16="http://schemas.microsoft.com/office/drawing/2014/main" val="1412545013"/>
                  </a:ext>
                </a:extLst>
              </a:tr>
            </a:tbl>
          </a:graphicData>
        </a:graphic>
      </p:graphicFrame>
      <p:pic>
        <p:nvPicPr>
          <p:cNvPr id="13" name="Billede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8235" y1="44369" x2="38235" y2="44369"/>
                        <a14:foregroundMark x1="21078" y1="67918" x2="21078" y2="67918"/>
                      </a14:backgroundRemoval>
                    </a14:imgEffect>
                  </a14:imgLayer>
                </a14:imgProps>
              </a:ext>
            </a:extLst>
          </a:blip>
          <a:stretch>
            <a:fillRect/>
          </a:stretch>
        </p:blipFill>
        <p:spPr>
          <a:xfrm rot="10800000">
            <a:off x="9704616" y="-127609"/>
            <a:ext cx="2487384" cy="1786283"/>
          </a:xfrm>
          <a:prstGeom prst="rect">
            <a:avLst/>
          </a:prstGeom>
        </p:spPr>
      </p:pic>
      <p:pic>
        <p:nvPicPr>
          <p:cNvPr id="16" name="Billede 1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8156" y1="46226" x2="18156" y2="46226"/>
                        <a14:foregroundMark x1="21614" y1="47170" x2="21614" y2="47170"/>
                        <a14:foregroundMark x1="25648" y1="47484" x2="25648" y2="47484"/>
                        <a14:foregroundMark x1="43228" y1="46226" x2="43228" y2="46226"/>
                        <a14:foregroundMark x1="46974" y1="47799" x2="46974" y2="47799"/>
                        <a14:foregroundMark x1="50720" y1="47484" x2="50720" y2="47484"/>
                        <a14:foregroundMark x1="67435" y1="46855" x2="67435" y2="46855"/>
                        <a14:foregroundMark x1="70893" y1="47484" x2="70893" y2="47484"/>
                        <a14:foregroundMark x1="74640" y1="48742" x2="74640" y2="48742"/>
                      </a14:backgroundRemoval>
                    </a14:imgEffect>
                  </a14:imgLayer>
                </a14:imgProps>
              </a:ext>
            </a:extLst>
          </a:blip>
          <a:stretch>
            <a:fillRect/>
          </a:stretch>
        </p:blipFill>
        <p:spPr>
          <a:xfrm>
            <a:off x="137676" y="107572"/>
            <a:ext cx="796821" cy="730228"/>
          </a:xfrm>
          <a:prstGeom prst="rect">
            <a:avLst/>
          </a:prstGeom>
        </p:spPr>
      </p:pic>
      <p:sp>
        <p:nvSpPr>
          <p:cNvPr id="17" name="Tekstfelt 16"/>
          <p:cNvSpPr txBox="1"/>
          <p:nvPr/>
        </p:nvSpPr>
        <p:spPr>
          <a:xfrm>
            <a:off x="1134318" y="272166"/>
            <a:ext cx="6022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small" spc="0" normalizeH="0" baseline="0" noProof="0" dirty="0" smtClean="0">
                <a:ln>
                  <a:noFill/>
                </a:ln>
                <a:solidFill>
                  <a:srgbClr val="44546A"/>
                </a:solidFill>
                <a:effectLst/>
                <a:uLnTx/>
                <a:uFillTx/>
                <a:latin typeface="Calibri" panose="020F0502020204030204"/>
                <a:ea typeface="+mn-ea"/>
                <a:cs typeface="+mn-cs"/>
              </a:rPr>
              <a:t>Buksefjorden </a:t>
            </a:r>
            <a:r>
              <a:rPr kumimoji="0" lang="da-DK" sz="2800" b="1" i="0" u="none" strike="noStrike" kern="1200" cap="small" spc="0" normalizeH="0" baseline="0" noProof="0" dirty="0" err="1" smtClean="0">
                <a:ln>
                  <a:noFill/>
                </a:ln>
                <a:solidFill>
                  <a:srgbClr val="44546A"/>
                </a:solidFill>
                <a:effectLst/>
                <a:uLnTx/>
                <a:uFillTx/>
                <a:latin typeface="Calibri" panose="020F0502020204030204"/>
                <a:ea typeface="+mn-ea"/>
                <a:cs typeface="+mn-cs"/>
              </a:rPr>
              <a:t>hydropower</a:t>
            </a:r>
            <a:r>
              <a:rPr kumimoji="0" lang="da-DK" sz="2800" b="1" i="0" u="none" strike="noStrike" kern="1200" cap="small" spc="0" normalizeH="0" baseline="0" noProof="0" dirty="0" smtClean="0">
                <a:ln>
                  <a:noFill/>
                </a:ln>
                <a:solidFill>
                  <a:srgbClr val="44546A"/>
                </a:solidFill>
                <a:effectLst/>
                <a:uLnTx/>
                <a:uFillTx/>
                <a:latin typeface="Calibri" panose="020F0502020204030204"/>
                <a:ea typeface="+mn-ea"/>
                <a:cs typeface="+mn-cs"/>
              </a:rPr>
              <a:t> </a:t>
            </a:r>
            <a:r>
              <a:rPr kumimoji="0" lang="da-DK" sz="2800" b="1" i="0" u="none" strike="noStrike" kern="1200" cap="small" spc="0" normalizeH="0" baseline="0" noProof="0" dirty="0" err="1" smtClean="0">
                <a:ln>
                  <a:noFill/>
                </a:ln>
                <a:solidFill>
                  <a:srgbClr val="44546A"/>
                </a:solidFill>
                <a:effectLst/>
                <a:uLnTx/>
                <a:uFillTx/>
                <a:latin typeface="Calibri" panose="020F0502020204030204"/>
                <a:ea typeface="+mn-ea"/>
                <a:cs typeface="+mn-cs"/>
              </a:rPr>
              <a:t>expansion</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Billede 4"/>
          <p:cNvPicPr>
            <a:picLocks noChangeAspect="1"/>
          </p:cNvPicPr>
          <p:nvPr/>
        </p:nvPicPr>
        <p:blipFill>
          <a:blip r:embed="rId7"/>
          <a:stretch>
            <a:fillRect/>
          </a:stretch>
        </p:blipFill>
        <p:spPr>
          <a:xfrm>
            <a:off x="222110" y="898540"/>
            <a:ext cx="8140188" cy="584745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el 7"/>
          <p:cNvGraphicFramePr>
            <a:graphicFrameLocks noGrp="1"/>
          </p:cNvGraphicFramePr>
          <p:nvPr>
            <p:extLst>
              <p:ext uri="{D42A27DB-BD31-4B8C-83A1-F6EECF244321}">
                <p14:modId xmlns:p14="http://schemas.microsoft.com/office/powerpoint/2010/main" val="2720691639"/>
              </p:ext>
            </p:extLst>
          </p:nvPr>
        </p:nvGraphicFramePr>
        <p:xfrm>
          <a:off x="8424582" y="898540"/>
          <a:ext cx="3750608" cy="5530003"/>
        </p:xfrm>
        <a:graphic>
          <a:graphicData uri="http://schemas.openxmlformats.org/drawingml/2006/table">
            <a:tbl>
              <a:tblPr firstRow="1" bandRow="1">
                <a:tableStyleId>{5C22544A-7EE6-4342-B048-85BDC9FD1C3A}</a:tableStyleId>
              </a:tblPr>
              <a:tblGrid>
                <a:gridCol w="2804258">
                  <a:extLst>
                    <a:ext uri="{9D8B030D-6E8A-4147-A177-3AD203B41FA5}">
                      <a16:colId xmlns:a16="http://schemas.microsoft.com/office/drawing/2014/main" val="2061132477"/>
                    </a:ext>
                  </a:extLst>
                </a:gridCol>
                <a:gridCol w="946350">
                  <a:extLst>
                    <a:ext uri="{9D8B030D-6E8A-4147-A177-3AD203B41FA5}">
                      <a16:colId xmlns:a16="http://schemas.microsoft.com/office/drawing/2014/main" val="3583060813"/>
                    </a:ext>
                  </a:extLst>
                </a:gridCol>
              </a:tblGrid>
              <a:tr h="368667">
                <a:tc gridSpan="2">
                  <a:txBody>
                    <a:bodyPr/>
                    <a:lstStyle/>
                    <a:p>
                      <a:r>
                        <a:rPr lang="en-US" noProof="0" dirty="0" smtClean="0"/>
                        <a:t>Tentative Timeframe Nuuk</a:t>
                      </a:r>
                      <a:endParaRPr lang="en-US" noProof="0" dirty="0"/>
                    </a:p>
                  </a:txBody>
                  <a:tcPr/>
                </a:tc>
                <a:tc hMerge="1">
                  <a:txBody>
                    <a:bodyPr/>
                    <a:lstStyle/>
                    <a:p>
                      <a:endParaRPr lang="da-DK" dirty="0"/>
                    </a:p>
                  </a:txBody>
                  <a:tcPr/>
                </a:tc>
                <a:extLst>
                  <a:ext uri="{0D108BD9-81ED-4DB2-BD59-A6C34878D82A}">
                    <a16:rowId xmlns:a16="http://schemas.microsoft.com/office/drawing/2014/main" val="871396189"/>
                  </a:ext>
                </a:extLst>
              </a:tr>
              <a:tr h="645167">
                <a:tc>
                  <a:txBody>
                    <a:bodyPr/>
                    <a:lstStyle/>
                    <a:p>
                      <a:r>
                        <a:rPr lang="en-US" noProof="0" dirty="0" smtClean="0"/>
                        <a:t>Environmental investigations/ </a:t>
                      </a:r>
                      <a:r>
                        <a:rPr lang="en-US" noProof="0" dirty="0" err="1" smtClean="0"/>
                        <a:t>ToR</a:t>
                      </a:r>
                      <a:endParaRPr lang="en-US" noProof="0" dirty="0"/>
                    </a:p>
                  </a:txBody>
                  <a:tcPr/>
                </a:tc>
                <a:tc>
                  <a:txBody>
                    <a:bodyPr/>
                    <a:lstStyle/>
                    <a:p>
                      <a:r>
                        <a:rPr lang="da-DK" dirty="0" smtClean="0"/>
                        <a:t>2021</a:t>
                      </a:r>
                      <a:endParaRPr lang="da-DK" dirty="0"/>
                    </a:p>
                  </a:txBody>
                  <a:tcPr/>
                </a:tc>
                <a:extLst>
                  <a:ext uri="{0D108BD9-81ED-4DB2-BD59-A6C34878D82A}">
                    <a16:rowId xmlns:a16="http://schemas.microsoft.com/office/drawing/2014/main" val="3748663846"/>
                  </a:ext>
                </a:extLst>
              </a:tr>
              <a:tr h="1198167">
                <a:tc>
                  <a:txBody>
                    <a:bodyPr/>
                    <a:lstStyle/>
                    <a:p>
                      <a:r>
                        <a:rPr lang="en-US" noProof="0" dirty="0" smtClean="0"/>
                        <a:t>Geological survey</a:t>
                      </a:r>
                      <a:endParaRPr lang="en-US" baseline="0" noProof="0" dirty="0" smtClean="0"/>
                    </a:p>
                    <a:p>
                      <a:r>
                        <a:rPr lang="en-US" noProof="0" dirty="0" smtClean="0"/>
                        <a:t>additional Hydrology</a:t>
                      </a:r>
                    </a:p>
                    <a:p>
                      <a:r>
                        <a:rPr lang="en-US" noProof="0" dirty="0" smtClean="0"/>
                        <a:t>Environmental</a:t>
                      </a:r>
                      <a:r>
                        <a:rPr lang="en-US" baseline="0" noProof="0" dirty="0" smtClean="0"/>
                        <a:t> permit</a:t>
                      </a:r>
                      <a:endParaRPr lang="en-US" noProof="0" dirty="0"/>
                    </a:p>
                  </a:txBody>
                  <a:tcPr/>
                </a:tc>
                <a:tc>
                  <a:txBody>
                    <a:bodyPr/>
                    <a:lstStyle/>
                    <a:p>
                      <a:r>
                        <a:rPr lang="da-DK" dirty="0" smtClean="0"/>
                        <a:t>2022</a:t>
                      </a:r>
                      <a:endParaRPr lang="da-DK" dirty="0"/>
                    </a:p>
                  </a:txBody>
                  <a:tcPr/>
                </a:tc>
                <a:extLst>
                  <a:ext uri="{0D108BD9-81ED-4DB2-BD59-A6C34878D82A}">
                    <a16:rowId xmlns:a16="http://schemas.microsoft.com/office/drawing/2014/main" val="2648011030"/>
                  </a:ext>
                </a:extLst>
              </a:tr>
              <a:tr h="1751168">
                <a:tc>
                  <a:txBody>
                    <a:bodyPr/>
                    <a:lstStyle/>
                    <a:p>
                      <a:r>
                        <a:rPr lang="en-US" noProof="0" dirty="0" smtClean="0"/>
                        <a:t>Finish specifications</a:t>
                      </a:r>
                    </a:p>
                    <a:p>
                      <a:r>
                        <a:rPr lang="en-US" noProof="0" dirty="0" smtClean="0"/>
                        <a:t>Tender</a:t>
                      </a:r>
                      <a:r>
                        <a:rPr lang="en-US" baseline="0" noProof="0" dirty="0" smtClean="0"/>
                        <a:t> material</a:t>
                      </a:r>
                    </a:p>
                    <a:p>
                      <a:r>
                        <a:rPr lang="en-US" baseline="0" noProof="0" dirty="0" smtClean="0"/>
                        <a:t>Prequalification</a:t>
                      </a:r>
                    </a:p>
                    <a:p>
                      <a:r>
                        <a:rPr lang="en-US" baseline="0" noProof="0" dirty="0" smtClean="0"/>
                        <a:t>Entrepreneur site visit</a:t>
                      </a:r>
                    </a:p>
                    <a:p>
                      <a:r>
                        <a:rPr lang="en-US" baseline="0" noProof="0" dirty="0" smtClean="0"/>
                        <a:t>Tender</a:t>
                      </a:r>
                      <a:endParaRPr lang="en-US" noProof="0" dirty="0"/>
                    </a:p>
                  </a:txBody>
                  <a:tcPr/>
                </a:tc>
                <a:tc>
                  <a:txBody>
                    <a:bodyPr/>
                    <a:lstStyle/>
                    <a:p>
                      <a:r>
                        <a:rPr lang="da-DK" dirty="0" smtClean="0"/>
                        <a:t>2023</a:t>
                      </a:r>
                      <a:endParaRPr lang="da-DK" dirty="0"/>
                    </a:p>
                  </a:txBody>
                  <a:tcPr/>
                </a:tc>
                <a:extLst>
                  <a:ext uri="{0D108BD9-81ED-4DB2-BD59-A6C34878D82A}">
                    <a16:rowId xmlns:a16="http://schemas.microsoft.com/office/drawing/2014/main" val="3678241957"/>
                  </a:ext>
                </a:extLst>
              </a:tr>
              <a:tr h="1198167">
                <a:tc>
                  <a:txBody>
                    <a:bodyPr/>
                    <a:lstStyle/>
                    <a:p>
                      <a:r>
                        <a:rPr lang="en-US" noProof="0" dirty="0" smtClean="0"/>
                        <a:t>Contract</a:t>
                      </a:r>
                    </a:p>
                    <a:p>
                      <a:r>
                        <a:rPr lang="en-US" noProof="0" dirty="0" smtClean="0"/>
                        <a:t>Establishing</a:t>
                      </a:r>
                      <a:r>
                        <a:rPr lang="en-US" baseline="0" noProof="0" dirty="0" smtClean="0"/>
                        <a:t> site camp</a:t>
                      </a:r>
                    </a:p>
                    <a:p>
                      <a:r>
                        <a:rPr lang="en-US" baseline="0" noProof="0" dirty="0" smtClean="0"/>
                        <a:t>Start constructing</a:t>
                      </a:r>
                      <a:endParaRPr lang="en-US" noProof="0" dirty="0"/>
                    </a:p>
                  </a:txBody>
                  <a:tcPr/>
                </a:tc>
                <a:tc>
                  <a:txBody>
                    <a:bodyPr/>
                    <a:lstStyle/>
                    <a:p>
                      <a:r>
                        <a:rPr lang="da-DK" dirty="0" smtClean="0"/>
                        <a:t>2024</a:t>
                      </a:r>
                      <a:endParaRPr lang="da-DK" dirty="0"/>
                    </a:p>
                  </a:txBody>
                  <a:tcPr/>
                </a:tc>
                <a:extLst>
                  <a:ext uri="{0D108BD9-81ED-4DB2-BD59-A6C34878D82A}">
                    <a16:rowId xmlns:a16="http://schemas.microsoft.com/office/drawing/2014/main" val="244769280"/>
                  </a:ext>
                </a:extLst>
              </a:tr>
              <a:tr h="368667">
                <a:tc>
                  <a:txBody>
                    <a:bodyPr/>
                    <a:lstStyle/>
                    <a:p>
                      <a:r>
                        <a:rPr lang="en-US" noProof="0" dirty="0" smtClean="0"/>
                        <a:t>Finished</a:t>
                      </a:r>
                      <a:r>
                        <a:rPr lang="en-US" baseline="0" noProof="0" dirty="0" smtClean="0"/>
                        <a:t> construction</a:t>
                      </a:r>
                      <a:endParaRPr lang="en-US" noProof="0" dirty="0"/>
                    </a:p>
                  </a:txBody>
                  <a:tcPr/>
                </a:tc>
                <a:tc>
                  <a:txBody>
                    <a:bodyPr/>
                    <a:lstStyle/>
                    <a:p>
                      <a:r>
                        <a:rPr lang="da-DK" dirty="0" smtClean="0"/>
                        <a:t>2026</a:t>
                      </a:r>
                      <a:endParaRPr lang="da-DK" dirty="0"/>
                    </a:p>
                  </a:txBody>
                  <a:tcPr/>
                </a:tc>
                <a:extLst>
                  <a:ext uri="{0D108BD9-81ED-4DB2-BD59-A6C34878D82A}">
                    <a16:rowId xmlns:a16="http://schemas.microsoft.com/office/drawing/2014/main" val="2140544954"/>
                  </a:ext>
                </a:extLst>
              </a:tr>
            </a:tbl>
          </a:graphicData>
        </a:graphic>
      </p:graphicFrame>
    </p:spTree>
    <p:extLst>
      <p:ext uri="{BB962C8B-B14F-4D97-AF65-F5344CB8AC3E}">
        <p14:creationId xmlns:p14="http://schemas.microsoft.com/office/powerpoint/2010/main" val="3353340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D3A97-C7AF-4AB1-A10F-18023B35EC4F}"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5" name="Tabel 14"/>
          <p:cNvGraphicFramePr>
            <a:graphicFrameLocks noGrp="1"/>
          </p:cNvGraphicFramePr>
          <p:nvPr>
            <p:extLst>
              <p:ext uri="{D42A27DB-BD31-4B8C-83A1-F6EECF244321}">
                <p14:modId xmlns:p14="http://schemas.microsoft.com/office/powerpoint/2010/main" val="1439530833"/>
              </p:ext>
            </p:extLst>
          </p:nvPr>
        </p:nvGraphicFramePr>
        <p:xfrm>
          <a:off x="8610600" y="2168206"/>
          <a:ext cx="3270250" cy="28153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67770">
                  <a:extLst>
                    <a:ext uri="{9D8B030D-6E8A-4147-A177-3AD203B41FA5}">
                      <a16:colId xmlns:a16="http://schemas.microsoft.com/office/drawing/2014/main" val="3718116235"/>
                    </a:ext>
                  </a:extLst>
                </a:gridCol>
                <a:gridCol w="1202480">
                  <a:extLst>
                    <a:ext uri="{9D8B030D-6E8A-4147-A177-3AD203B41FA5}">
                      <a16:colId xmlns:a16="http://schemas.microsoft.com/office/drawing/2014/main" val="2177630074"/>
                    </a:ext>
                  </a:extLst>
                </a:gridCol>
              </a:tblGrid>
              <a:tr h="343677">
                <a:tc gridSpan="2">
                  <a:txBody>
                    <a:bodyPr/>
                    <a:lstStyle/>
                    <a:p>
                      <a:r>
                        <a:rPr lang="da-DK" sz="1400" dirty="0" err="1" smtClean="0">
                          <a:latin typeface="Bahnschrift Light" panose="020B0502040204020203" pitchFamily="34" charset="0"/>
                        </a:rPr>
                        <a:t>Hydropower</a:t>
                      </a:r>
                      <a:r>
                        <a:rPr lang="da-DK" sz="1400" dirty="0" smtClean="0">
                          <a:latin typeface="Bahnschrift Light" panose="020B0502040204020203" pitchFamily="34" charset="0"/>
                        </a:rPr>
                        <a:t>, Qasigiannguit, New HPP</a:t>
                      </a:r>
                      <a:endParaRPr lang="da-DK" sz="1400" dirty="0">
                        <a:latin typeface="Bahnschrift Light" panose="020B0502040204020203" pitchFamily="34" charset="0"/>
                      </a:endParaRPr>
                    </a:p>
                  </a:txBody>
                  <a:tcPr>
                    <a:solidFill>
                      <a:schemeClr val="tx2">
                        <a:lumMod val="60000"/>
                        <a:lumOff val="40000"/>
                      </a:schemeClr>
                    </a:solidFill>
                  </a:tcPr>
                </a:tc>
                <a:tc hMerge="1">
                  <a:txBody>
                    <a:bodyPr/>
                    <a:lstStyle/>
                    <a:p>
                      <a:endParaRPr lang="da-DK" dirty="0"/>
                    </a:p>
                  </a:txBody>
                  <a:tcPr/>
                </a:tc>
                <a:extLst>
                  <a:ext uri="{0D108BD9-81ED-4DB2-BD59-A6C34878D82A}">
                    <a16:rowId xmlns:a16="http://schemas.microsoft.com/office/drawing/2014/main" val="247690150"/>
                  </a:ext>
                </a:extLst>
              </a:tr>
              <a:tr h="239426">
                <a:tc>
                  <a:txBody>
                    <a:bodyPr/>
                    <a:lstStyle/>
                    <a:p>
                      <a:r>
                        <a:rPr lang="da-DK" sz="1050" dirty="0" err="1" smtClean="0">
                          <a:latin typeface="Bahnschrift Light" panose="020B0502040204020203" pitchFamily="34" charset="0"/>
                        </a:rPr>
                        <a:t>Installed</a:t>
                      </a:r>
                      <a:r>
                        <a:rPr lang="da-DK" sz="1050" dirty="0" smtClean="0">
                          <a:latin typeface="Bahnschrift Light" panose="020B0502040204020203" pitchFamily="34" charset="0"/>
                        </a:rPr>
                        <a:t> </a:t>
                      </a:r>
                      <a:r>
                        <a:rPr lang="da-DK" sz="1050" dirty="0" err="1" smtClean="0">
                          <a:latin typeface="Bahnschrift Light" panose="020B0502040204020203" pitchFamily="34" charset="0"/>
                        </a:rPr>
                        <a:t>effect</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15,0 </a:t>
                      </a:r>
                      <a:r>
                        <a:rPr lang="da-DK" sz="1050" dirty="0" smtClean="0">
                          <a:latin typeface="Bahnschrift Light" panose="020B0502040204020203" pitchFamily="34" charset="0"/>
                        </a:rPr>
                        <a:t>– 22</a:t>
                      </a:r>
                      <a:r>
                        <a:rPr lang="da-DK" sz="1050" baseline="0" dirty="0" smtClean="0">
                          <a:latin typeface="Bahnschrift Light" panose="020B0502040204020203" pitchFamily="34" charset="0"/>
                        </a:rPr>
                        <a:t> </a:t>
                      </a:r>
                      <a:r>
                        <a:rPr lang="da-DK" sz="1050" dirty="0" smtClean="0">
                          <a:latin typeface="Bahnschrift Light" panose="020B0502040204020203" pitchFamily="34" charset="0"/>
                        </a:rPr>
                        <a:t>MW</a:t>
                      </a:r>
                      <a:endParaRPr lang="da-DK" sz="1050" dirty="0">
                        <a:latin typeface="Bahnschrift Light" panose="020B0502040204020203" pitchFamily="34" charset="0"/>
                      </a:endParaRPr>
                    </a:p>
                  </a:txBody>
                  <a:tcPr/>
                </a:tc>
                <a:extLst>
                  <a:ext uri="{0D108BD9-81ED-4DB2-BD59-A6C34878D82A}">
                    <a16:rowId xmlns:a16="http://schemas.microsoft.com/office/drawing/2014/main" val="2372452887"/>
                  </a:ext>
                </a:extLst>
              </a:tr>
              <a:tr h="254227">
                <a:tc>
                  <a:txBody>
                    <a:bodyPr/>
                    <a:lstStyle/>
                    <a:p>
                      <a:r>
                        <a:rPr lang="da-DK" sz="1050" dirty="0" smtClean="0">
                          <a:latin typeface="Bahnschrift Light" panose="020B0502040204020203" pitchFamily="34" charset="0"/>
                        </a:rPr>
                        <a:t>Energy</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production</a:t>
                      </a:r>
                      <a:endParaRPr lang="da-DK" sz="1050" dirty="0">
                        <a:latin typeface="Bahnschrift Light" panose="020B0502040204020203" pitchFamily="34" charset="0"/>
                      </a:endParaRPr>
                    </a:p>
                  </a:txBody>
                  <a:tcPr/>
                </a:tc>
                <a:tc>
                  <a:txBody>
                    <a:bodyPr/>
                    <a:lstStyle/>
                    <a:p>
                      <a:pPr algn="r"/>
                      <a:r>
                        <a:rPr lang="da-DK" sz="1050" baseline="0" dirty="0" smtClean="0">
                          <a:latin typeface="Bahnschrift Light" panose="020B0502040204020203" pitchFamily="34" charset="0"/>
                        </a:rPr>
                        <a:t>94 </a:t>
                      </a:r>
                      <a:r>
                        <a:rPr lang="da-DK" sz="1050" baseline="0" dirty="0" err="1" smtClean="0">
                          <a:latin typeface="Bahnschrift Light" panose="020B0502040204020203" pitchFamily="34" charset="0"/>
                        </a:rPr>
                        <a:t>GWh</a:t>
                      </a:r>
                      <a:r>
                        <a:rPr lang="da-DK" sz="1050" baseline="0" dirty="0" smtClean="0">
                          <a:latin typeface="Bahnschrift Light" panose="020B0502040204020203" pitchFamily="34" charset="0"/>
                        </a:rPr>
                        <a:t>/</a:t>
                      </a:r>
                      <a:r>
                        <a:rPr lang="da-DK" sz="1050" baseline="0" dirty="0" err="1" smtClean="0">
                          <a:latin typeface="Bahnschrift Light" panose="020B0502040204020203" pitchFamily="34" charset="0"/>
                        </a:rPr>
                        <a:t>year</a:t>
                      </a:r>
                      <a:endParaRPr lang="da-DK" sz="1050" dirty="0">
                        <a:latin typeface="Bahnschrift Light" panose="020B0502040204020203" pitchFamily="34" charset="0"/>
                      </a:endParaRPr>
                    </a:p>
                  </a:txBody>
                  <a:tcPr/>
                </a:tc>
                <a:extLst>
                  <a:ext uri="{0D108BD9-81ED-4DB2-BD59-A6C34878D82A}">
                    <a16:rowId xmlns:a16="http://schemas.microsoft.com/office/drawing/2014/main" val="1709134235"/>
                  </a:ext>
                </a:extLst>
              </a:tr>
              <a:tr h="233041">
                <a:tc>
                  <a:txBody>
                    <a:bodyPr/>
                    <a:lstStyle/>
                    <a:p>
                      <a:r>
                        <a:rPr lang="da-DK" sz="1050" dirty="0" err="1" smtClean="0">
                          <a:latin typeface="Bahnschrift Light" panose="020B0502040204020203" pitchFamily="34" charset="0"/>
                        </a:rPr>
                        <a:t>Profitability</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Medium</a:t>
                      </a:r>
                      <a:endParaRPr lang="da-DK" sz="1050" dirty="0">
                        <a:latin typeface="Bahnschrift Light" panose="020B0502040204020203" pitchFamily="34" charset="0"/>
                      </a:endParaRPr>
                    </a:p>
                  </a:txBody>
                  <a:tcPr/>
                </a:tc>
                <a:extLst>
                  <a:ext uri="{0D108BD9-81ED-4DB2-BD59-A6C34878D82A}">
                    <a16:rowId xmlns:a16="http://schemas.microsoft.com/office/drawing/2014/main" val="4117905901"/>
                  </a:ext>
                </a:extLst>
              </a:tr>
              <a:tr h="233041">
                <a:tc>
                  <a:txBody>
                    <a:bodyPr/>
                    <a:lstStyle/>
                    <a:p>
                      <a:r>
                        <a:rPr lang="da-DK" sz="1050" dirty="0" smtClean="0">
                          <a:latin typeface="Bahnschrift Light" panose="020B0502040204020203" pitchFamily="34" charset="0"/>
                        </a:rPr>
                        <a:t>Energy</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demand</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50- 56 </a:t>
                      </a:r>
                      <a:r>
                        <a:rPr lang="da-DK" sz="1050" dirty="0" err="1" smtClean="0">
                          <a:latin typeface="Bahnschrift Light" panose="020B0502040204020203" pitchFamily="34" charset="0"/>
                        </a:rPr>
                        <a:t>GWh</a:t>
                      </a:r>
                      <a:r>
                        <a:rPr lang="da-DK" sz="1050" dirty="0" smtClean="0">
                          <a:latin typeface="Bahnschrift Light" panose="020B0502040204020203" pitchFamily="34" charset="0"/>
                        </a:rPr>
                        <a:t>/</a:t>
                      </a:r>
                      <a:r>
                        <a:rPr lang="da-DK" sz="1050" dirty="0" err="1" smtClean="0">
                          <a:latin typeface="Bahnschrift Light" panose="020B0502040204020203" pitchFamily="34" charset="0"/>
                        </a:rPr>
                        <a:t>year</a:t>
                      </a:r>
                      <a:endParaRPr lang="da-DK" sz="1050" dirty="0">
                        <a:latin typeface="Bahnschrift Light" panose="020B0502040204020203" pitchFamily="34" charset="0"/>
                      </a:endParaRPr>
                    </a:p>
                  </a:txBody>
                  <a:tcPr/>
                </a:tc>
                <a:extLst>
                  <a:ext uri="{0D108BD9-81ED-4DB2-BD59-A6C34878D82A}">
                    <a16:rowId xmlns:a16="http://schemas.microsoft.com/office/drawing/2014/main" val="3528082957"/>
                  </a:ext>
                </a:extLst>
              </a:tr>
              <a:tr h="233041">
                <a:tc>
                  <a:txBody>
                    <a:bodyPr/>
                    <a:lstStyle/>
                    <a:p>
                      <a:pPr lvl="1"/>
                      <a:r>
                        <a:rPr lang="da-DK" sz="1000" dirty="0" smtClean="0">
                          <a:solidFill>
                            <a:schemeClr val="bg2">
                              <a:lumMod val="50000"/>
                            </a:schemeClr>
                          </a:solidFill>
                          <a:latin typeface="Bahnschrift Light" panose="020B0502040204020203" pitchFamily="34" charset="0"/>
                        </a:rPr>
                        <a:t>Power</a:t>
                      </a:r>
                    </a:p>
                    <a:p>
                      <a:pPr lvl="1"/>
                      <a:r>
                        <a:rPr lang="da-DK" sz="1000" dirty="0" smtClean="0">
                          <a:solidFill>
                            <a:schemeClr val="bg2">
                              <a:lumMod val="50000"/>
                            </a:schemeClr>
                          </a:solidFill>
                          <a:latin typeface="Bahnschrift Light" panose="020B0502040204020203" pitchFamily="34" charset="0"/>
                        </a:rPr>
                        <a:t>Heating</a:t>
                      </a:r>
                    </a:p>
                    <a:p>
                      <a:pPr lvl="1"/>
                      <a:r>
                        <a:rPr lang="da-DK" sz="1000" dirty="0" err="1" smtClean="0">
                          <a:solidFill>
                            <a:schemeClr val="bg2">
                              <a:lumMod val="50000"/>
                            </a:schemeClr>
                          </a:solidFill>
                          <a:latin typeface="Bahnschrift Light" panose="020B0502040204020203" pitchFamily="34" charset="0"/>
                        </a:rPr>
                        <a:t>Transportation</a:t>
                      </a:r>
                      <a:endParaRPr lang="da-DK" sz="1000" dirty="0">
                        <a:solidFill>
                          <a:schemeClr val="bg2">
                            <a:lumMod val="50000"/>
                          </a:schemeClr>
                        </a:solidFill>
                        <a:latin typeface="Bahnschrift Light" panose="020B0502040204020203" pitchFamily="34" charset="0"/>
                      </a:endParaRPr>
                    </a:p>
                  </a:txBody>
                  <a:tcPr/>
                </a:tc>
                <a:tc>
                  <a:txBody>
                    <a:bodyPr/>
                    <a:lstStyle/>
                    <a:p>
                      <a:pPr algn="r"/>
                      <a:r>
                        <a:rPr lang="da-DK" sz="1000" dirty="0" smtClean="0">
                          <a:solidFill>
                            <a:schemeClr val="bg2">
                              <a:lumMod val="50000"/>
                            </a:schemeClr>
                          </a:solidFill>
                          <a:latin typeface="Bahnschrift Light" panose="020B0502040204020203" pitchFamily="34" charset="0"/>
                        </a:rPr>
                        <a:t>19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p>
                      <a:pPr algn="r"/>
                      <a:r>
                        <a:rPr lang="da-DK" sz="1000" dirty="0" smtClean="0">
                          <a:solidFill>
                            <a:schemeClr val="bg2">
                              <a:lumMod val="50000"/>
                            </a:schemeClr>
                          </a:solidFill>
                          <a:latin typeface="Bahnschrift Light" panose="020B0502040204020203" pitchFamily="34" charset="0"/>
                        </a:rPr>
                        <a:t>64-126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p>
                      <a:pPr algn="r"/>
                      <a:r>
                        <a:rPr lang="da-DK" sz="1000" dirty="0" smtClean="0">
                          <a:solidFill>
                            <a:schemeClr val="bg2">
                              <a:lumMod val="50000"/>
                            </a:schemeClr>
                          </a:solidFill>
                          <a:latin typeface="Bahnschrift Light" panose="020B0502040204020203" pitchFamily="34" charset="0"/>
                        </a:rPr>
                        <a:t>11 </a:t>
                      </a:r>
                      <a:r>
                        <a:rPr lang="da-DK" sz="1000" dirty="0" err="1" smtClean="0">
                          <a:solidFill>
                            <a:schemeClr val="bg2">
                              <a:lumMod val="50000"/>
                            </a:schemeClr>
                          </a:solidFill>
                          <a:latin typeface="Bahnschrift Light" panose="020B0502040204020203" pitchFamily="34" charset="0"/>
                        </a:rPr>
                        <a:t>GWh</a:t>
                      </a:r>
                      <a:r>
                        <a:rPr lang="da-DK" sz="1000" dirty="0" smtClean="0">
                          <a:solidFill>
                            <a:schemeClr val="bg2">
                              <a:lumMod val="50000"/>
                            </a:schemeClr>
                          </a:solidFill>
                          <a:latin typeface="Bahnschrift Light" panose="020B0502040204020203" pitchFamily="34" charset="0"/>
                        </a:rPr>
                        <a:t>/</a:t>
                      </a:r>
                      <a:r>
                        <a:rPr lang="da-DK" sz="1000" dirty="0" err="1" smtClean="0">
                          <a:solidFill>
                            <a:schemeClr val="bg2">
                              <a:lumMod val="50000"/>
                            </a:schemeClr>
                          </a:solidFill>
                          <a:latin typeface="Bahnschrift Light" panose="020B0502040204020203" pitchFamily="34" charset="0"/>
                        </a:rPr>
                        <a:t>year</a:t>
                      </a:r>
                      <a:endParaRPr lang="da-DK" sz="1000" dirty="0" smtClean="0">
                        <a:solidFill>
                          <a:schemeClr val="bg2">
                            <a:lumMod val="50000"/>
                          </a:schemeClr>
                        </a:solidFill>
                        <a:latin typeface="Bahnschrift Light" panose="020B0502040204020203" pitchFamily="34" charset="0"/>
                      </a:endParaRPr>
                    </a:p>
                  </a:txBody>
                  <a:tcPr/>
                </a:tc>
                <a:extLst>
                  <a:ext uri="{0D108BD9-81ED-4DB2-BD59-A6C34878D82A}">
                    <a16:rowId xmlns:a16="http://schemas.microsoft.com/office/drawing/2014/main" val="2346313746"/>
                  </a:ext>
                </a:extLst>
              </a:tr>
              <a:tr h="233041">
                <a:tc>
                  <a:txBody>
                    <a:bodyPr/>
                    <a:lstStyle/>
                    <a:p>
                      <a:pPr lvl="0"/>
                      <a:r>
                        <a:rPr lang="da-DK" sz="1050" dirty="0" err="1" smtClean="0">
                          <a:latin typeface="Bahnschrift Light" panose="020B0502040204020203" pitchFamily="34" charset="0"/>
                        </a:rPr>
                        <a:t>Cost</a:t>
                      </a:r>
                      <a:r>
                        <a:rPr lang="da-DK" sz="1050" dirty="0" smtClean="0">
                          <a:latin typeface="Bahnschrift Light" panose="020B0502040204020203" pitchFamily="34" charset="0"/>
                        </a:rPr>
                        <a:t> </a:t>
                      </a:r>
                      <a:r>
                        <a:rPr lang="da-DK" sz="1050" dirty="0" err="1" smtClean="0">
                          <a:latin typeface="Bahnschrift Light" panose="020B0502040204020203" pitchFamily="34" charset="0"/>
                        </a:rPr>
                        <a:t>saving</a:t>
                      </a:r>
                      <a:r>
                        <a:rPr lang="da-DK" sz="1050" dirty="0" smtClean="0">
                          <a:latin typeface="Bahnschrift Light" panose="020B0502040204020203" pitchFamily="34" charset="0"/>
                        </a:rPr>
                        <a:t> diesel </a:t>
                      </a:r>
                    </a:p>
                    <a:p>
                      <a:pPr lvl="0"/>
                      <a:r>
                        <a:rPr lang="da-DK" sz="1050" dirty="0" smtClean="0">
                          <a:latin typeface="Bahnschrift Light" panose="020B0502040204020203" pitchFamily="34" charset="0"/>
                        </a:rPr>
                        <a:t>@ 4,55 DKK/L</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 34 </a:t>
                      </a:r>
                      <a:r>
                        <a:rPr lang="da-DK" sz="1050" dirty="0" err="1" smtClean="0">
                          <a:latin typeface="Bahnschrift Light" panose="020B0502040204020203" pitchFamily="34" charset="0"/>
                        </a:rPr>
                        <a:t>mill</a:t>
                      </a:r>
                      <a:r>
                        <a:rPr lang="da-DK" sz="1050" dirty="0" smtClean="0">
                          <a:latin typeface="Bahnschrift Light" panose="020B0502040204020203" pitchFamily="34" charset="0"/>
                        </a:rPr>
                        <a:t>. DKK</a:t>
                      </a:r>
                    </a:p>
                  </a:txBody>
                  <a:tcPr/>
                </a:tc>
                <a:extLst>
                  <a:ext uri="{0D108BD9-81ED-4DB2-BD59-A6C34878D82A}">
                    <a16:rowId xmlns:a16="http://schemas.microsoft.com/office/drawing/2014/main" val="1134484691"/>
                  </a:ext>
                </a:extLst>
              </a:tr>
              <a:tr h="233041">
                <a:tc>
                  <a:txBody>
                    <a:bodyPr/>
                    <a:lstStyle/>
                    <a:p>
                      <a:pPr lvl="0"/>
                      <a:endParaRPr lang="da-DK" sz="1050" dirty="0">
                        <a:latin typeface="Bahnschrift Light" panose="020B0502040204020203" pitchFamily="34" charset="0"/>
                      </a:endParaRPr>
                    </a:p>
                  </a:txBody>
                  <a:tcPr/>
                </a:tc>
                <a:tc>
                  <a:txBody>
                    <a:bodyPr/>
                    <a:lstStyle/>
                    <a:p>
                      <a:pPr algn="r"/>
                      <a:endParaRPr lang="da-DK" sz="1050" dirty="0" smtClean="0">
                        <a:latin typeface="Bahnschrift Light" panose="020B0502040204020203" pitchFamily="34" charset="0"/>
                      </a:endParaRPr>
                    </a:p>
                  </a:txBody>
                  <a:tcPr/>
                </a:tc>
                <a:extLst>
                  <a:ext uri="{0D108BD9-81ED-4DB2-BD59-A6C34878D82A}">
                    <a16:rowId xmlns:a16="http://schemas.microsoft.com/office/drawing/2014/main" val="2298464035"/>
                  </a:ext>
                </a:extLst>
              </a:tr>
              <a:tr h="233041">
                <a:tc>
                  <a:txBody>
                    <a:bodyPr/>
                    <a:lstStyle/>
                    <a:p>
                      <a:pPr lvl="0"/>
                      <a:r>
                        <a:rPr lang="da-DK" sz="1050" dirty="0" smtClean="0">
                          <a:latin typeface="Bahnschrift Light" panose="020B0502040204020203" pitchFamily="34" charset="0"/>
                        </a:rPr>
                        <a:t>CO</a:t>
                      </a:r>
                      <a:r>
                        <a:rPr lang="da-DK" sz="1050" baseline="-25000" dirty="0" smtClean="0">
                          <a:latin typeface="Bahnschrift Light" panose="020B0502040204020203" pitchFamily="34" charset="0"/>
                        </a:rPr>
                        <a:t>2</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saved</a:t>
                      </a:r>
                      <a:r>
                        <a:rPr lang="da-DK" sz="1050" baseline="0" dirty="0" smtClean="0">
                          <a:latin typeface="Bahnschrift Light" panose="020B0502040204020203" pitchFamily="34" charset="0"/>
                        </a:rPr>
                        <a:t> </a:t>
                      </a:r>
                      <a:r>
                        <a:rPr lang="da-DK" sz="1050" baseline="0" dirty="0" err="1" smtClean="0">
                          <a:latin typeface="Bahnschrift Light" panose="020B0502040204020203" pitchFamily="34" charset="0"/>
                        </a:rPr>
                        <a:t>yearly</a:t>
                      </a:r>
                      <a:endParaRPr lang="da-DK" sz="1050" dirty="0">
                        <a:latin typeface="Bahnschrift Light" panose="020B0502040204020203" pitchFamily="34" charset="0"/>
                      </a:endParaRPr>
                    </a:p>
                  </a:txBody>
                  <a:tcPr/>
                </a:tc>
                <a:tc>
                  <a:txBody>
                    <a:bodyPr/>
                    <a:lstStyle/>
                    <a:p>
                      <a:pPr algn="r"/>
                      <a:r>
                        <a:rPr lang="da-DK" sz="1050" dirty="0" smtClean="0">
                          <a:latin typeface="Bahnschrift Light" panose="020B0502040204020203" pitchFamily="34" charset="0"/>
                        </a:rPr>
                        <a:t>~ 31.500 tons</a:t>
                      </a:r>
                    </a:p>
                  </a:txBody>
                  <a:tcPr/>
                </a:tc>
                <a:extLst>
                  <a:ext uri="{0D108BD9-81ED-4DB2-BD59-A6C34878D82A}">
                    <a16:rowId xmlns:a16="http://schemas.microsoft.com/office/drawing/2014/main" val="1412545013"/>
                  </a:ext>
                </a:extLst>
              </a:tr>
            </a:tbl>
          </a:graphicData>
        </a:graphic>
      </p:graphicFrame>
      <p:sp>
        <p:nvSpPr>
          <p:cNvPr id="2" name="Rektangel 1"/>
          <p:cNvSpPr/>
          <p:nvPr/>
        </p:nvSpPr>
        <p:spPr>
          <a:xfrm>
            <a:off x="649738" y="2491047"/>
            <a:ext cx="2244436" cy="1368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Billede 1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8235" y1="44369" x2="38235" y2="44369"/>
                        <a14:foregroundMark x1="21078" y1="67918" x2="21078" y2="67918"/>
                      </a14:backgroundRemoval>
                    </a14:imgEffect>
                  </a14:imgLayer>
                </a14:imgProps>
              </a:ext>
            </a:extLst>
          </a:blip>
          <a:stretch>
            <a:fillRect/>
          </a:stretch>
        </p:blipFill>
        <p:spPr>
          <a:xfrm rot="10800000">
            <a:off x="9704616" y="5399"/>
            <a:ext cx="2487384" cy="1786283"/>
          </a:xfrm>
          <a:prstGeom prst="rect">
            <a:avLst/>
          </a:prstGeom>
        </p:spPr>
      </p:pic>
      <p:pic>
        <p:nvPicPr>
          <p:cNvPr id="16" name="Billede 1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8156" y1="46226" x2="18156" y2="46226"/>
                        <a14:foregroundMark x1="21614" y1="47170" x2="21614" y2="47170"/>
                        <a14:foregroundMark x1="25648" y1="47484" x2="25648" y2="47484"/>
                        <a14:foregroundMark x1="43228" y1="46226" x2="43228" y2="46226"/>
                        <a14:foregroundMark x1="46974" y1="47799" x2="46974" y2="47799"/>
                        <a14:foregroundMark x1="50720" y1="47484" x2="50720" y2="47484"/>
                        <a14:foregroundMark x1="67435" y1="46855" x2="67435" y2="46855"/>
                        <a14:foregroundMark x1="70893" y1="47484" x2="70893" y2="47484"/>
                        <a14:foregroundMark x1="74640" y1="48742" x2="74640" y2="48742"/>
                      </a14:backgroundRemoval>
                    </a14:imgEffect>
                  </a14:imgLayer>
                </a14:imgProps>
              </a:ext>
            </a:extLst>
          </a:blip>
          <a:stretch>
            <a:fillRect/>
          </a:stretch>
        </p:blipFill>
        <p:spPr>
          <a:xfrm>
            <a:off x="137676" y="107571"/>
            <a:ext cx="930147" cy="852411"/>
          </a:xfrm>
          <a:prstGeom prst="rect">
            <a:avLst/>
          </a:prstGeom>
        </p:spPr>
      </p:pic>
      <p:sp>
        <p:nvSpPr>
          <p:cNvPr id="17" name="Tekstfelt 16"/>
          <p:cNvSpPr txBox="1"/>
          <p:nvPr/>
        </p:nvSpPr>
        <p:spPr>
          <a:xfrm>
            <a:off x="1134318" y="272166"/>
            <a:ext cx="80808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small" spc="0" normalizeH="0" baseline="0" noProof="0" dirty="0" smtClean="0">
                <a:ln>
                  <a:noFill/>
                </a:ln>
                <a:solidFill>
                  <a:srgbClr val="44546A"/>
                </a:solidFill>
                <a:effectLst/>
                <a:uLnTx/>
                <a:uFillTx/>
                <a:latin typeface="Calibri" panose="020F0502020204030204"/>
                <a:ea typeface="+mn-ea"/>
                <a:cs typeface="+mn-cs"/>
              </a:rPr>
              <a:t>Qasigiannguit &amp; Aasiaat, new </a:t>
            </a:r>
            <a:r>
              <a:rPr kumimoji="0" lang="da-DK" sz="2800" b="1" i="0" u="none" strike="noStrike" kern="1200" cap="small" spc="0" normalizeH="0" baseline="0" noProof="0" dirty="0" err="1" smtClean="0">
                <a:ln>
                  <a:noFill/>
                </a:ln>
                <a:solidFill>
                  <a:srgbClr val="44546A"/>
                </a:solidFill>
                <a:effectLst/>
                <a:uLnTx/>
                <a:uFillTx/>
                <a:latin typeface="Calibri" panose="020F0502020204030204"/>
                <a:ea typeface="+mn-ea"/>
                <a:cs typeface="+mn-cs"/>
              </a:rPr>
              <a:t>hydropower</a:t>
            </a:r>
            <a:r>
              <a:rPr kumimoji="0" lang="da-DK" sz="2800" b="1" i="0" u="none" strike="noStrike" kern="1200" cap="small" spc="0" normalizeH="0" baseline="0" noProof="0" dirty="0" smtClean="0">
                <a:ln>
                  <a:noFill/>
                </a:ln>
                <a:solidFill>
                  <a:srgbClr val="44546A"/>
                </a:solidFill>
                <a:effectLst/>
                <a:uLnTx/>
                <a:uFillTx/>
                <a:latin typeface="Calibri" panose="020F0502020204030204"/>
                <a:ea typeface="+mn-ea"/>
                <a:cs typeface="+mn-cs"/>
              </a:rPr>
              <a:t> plant</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Billede 2"/>
          <p:cNvPicPr>
            <a:picLocks noChangeAspect="1"/>
          </p:cNvPicPr>
          <p:nvPr/>
        </p:nvPicPr>
        <p:blipFill>
          <a:blip r:embed="rId6"/>
          <a:stretch>
            <a:fillRect/>
          </a:stretch>
        </p:blipFill>
        <p:spPr>
          <a:xfrm>
            <a:off x="137675" y="1047403"/>
            <a:ext cx="8283117" cy="5745397"/>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9" name="Tabel 8"/>
          <p:cNvGraphicFramePr>
            <a:graphicFrameLocks noGrp="1"/>
          </p:cNvGraphicFramePr>
          <p:nvPr>
            <p:extLst>
              <p:ext uri="{D42A27DB-BD31-4B8C-83A1-F6EECF244321}">
                <p14:modId xmlns:p14="http://schemas.microsoft.com/office/powerpoint/2010/main" val="275363558"/>
              </p:ext>
            </p:extLst>
          </p:nvPr>
        </p:nvGraphicFramePr>
        <p:xfrm>
          <a:off x="8502219" y="1047401"/>
          <a:ext cx="3487012" cy="5745398"/>
        </p:xfrm>
        <a:graphic>
          <a:graphicData uri="http://schemas.openxmlformats.org/drawingml/2006/table">
            <a:tbl>
              <a:tblPr firstRow="1" bandRow="1">
                <a:tableStyleId>{5C22544A-7EE6-4342-B048-85BDC9FD1C3A}</a:tableStyleId>
              </a:tblPr>
              <a:tblGrid>
                <a:gridCol w="2607172">
                  <a:extLst>
                    <a:ext uri="{9D8B030D-6E8A-4147-A177-3AD203B41FA5}">
                      <a16:colId xmlns:a16="http://schemas.microsoft.com/office/drawing/2014/main" val="2061132477"/>
                    </a:ext>
                  </a:extLst>
                </a:gridCol>
                <a:gridCol w="879840">
                  <a:extLst>
                    <a:ext uri="{9D8B030D-6E8A-4147-A177-3AD203B41FA5}">
                      <a16:colId xmlns:a16="http://schemas.microsoft.com/office/drawing/2014/main" val="3583060813"/>
                    </a:ext>
                  </a:extLst>
                </a:gridCol>
              </a:tblGrid>
              <a:tr h="441954">
                <a:tc gridSpan="2">
                  <a:txBody>
                    <a:bodyPr/>
                    <a:lstStyle/>
                    <a:p>
                      <a:r>
                        <a:rPr lang="en-US" noProof="0" dirty="0" smtClean="0"/>
                        <a:t>Tentative Timeframe </a:t>
                      </a:r>
                      <a:r>
                        <a:rPr lang="en-US" noProof="0" dirty="0" err="1" smtClean="0"/>
                        <a:t>Aas-Qas</a:t>
                      </a:r>
                      <a:endParaRPr lang="en-US" noProof="0" dirty="0"/>
                    </a:p>
                  </a:txBody>
                  <a:tcPr/>
                </a:tc>
                <a:tc hMerge="1">
                  <a:txBody>
                    <a:bodyPr/>
                    <a:lstStyle/>
                    <a:p>
                      <a:endParaRPr lang="da-DK" dirty="0"/>
                    </a:p>
                  </a:txBody>
                  <a:tcPr/>
                </a:tc>
                <a:extLst>
                  <a:ext uri="{0D108BD9-81ED-4DB2-BD59-A6C34878D82A}">
                    <a16:rowId xmlns:a16="http://schemas.microsoft.com/office/drawing/2014/main" val="871396189"/>
                  </a:ext>
                </a:extLst>
              </a:tr>
              <a:tr h="773419">
                <a:tc>
                  <a:txBody>
                    <a:bodyPr/>
                    <a:lstStyle/>
                    <a:p>
                      <a:r>
                        <a:rPr lang="da-DK" dirty="0" err="1" smtClean="0"/>
                        <a:t>Enviromental</a:t>
                      </a:r>
                      <a:r>
                        <a:rPr lang="da-DK" dirty="0" smtClean="0"/>
                        <a:t> </a:t>
                      </a:r>
                      <a:r>
                        <a:rPr lang="da-DK" dirty="0" err="1" smtClean="0"/>
                        <a:t>investigations</a:t>
                      </a:r>
                      <a:r>
                        <a:rPr lang="da-DK" dirty="0" smtClean="0"/>
                        <a:t>/ </a:t>
                      </a:r>
                      <a:r>
                        <a:rPr lang="da-DK" dirty="0" err="1" smtClean="0"/>
                        <a:t>ToR</a:t>
                      </a:r>
                      <a:endParaRPr lang="da-DK" dirty="0"/>
                    </a:p>
                  </a:txBody>
                  <a:tcPr/>
                </a:tc>
                <a:tc>
                  <a:txBody>
                    <a:bodyPr/>
                    <a:lstStyle/>
                    <a:p>
                      <a:r>
                        <a:rPr lang="da-DK" dirty="0" smtClean="0"/>
                        <a:t>2022</a:t>
                      </a:r>
                      <a:endParaRPr lang="da-DK" dirty="0"/>
                    </a:p>
                  </a:txBody>
                  <a:tcPr/>
                </a:tc>
                <a:extLst>
                  <a:ext uri="{0D108BD9-81ED-4DB2-BD59-A6C34878D82A}">
                    <a16:rowId xmlns:a16="http://schemas.microsoft.com/office/drawing/2014/main" val="3748663846"/>
                  </a:ext>
                </a:extLst>
              </a:tr>
              <a:tr h="441954">
                <a:tc>
                  <a:txBody>
                    <a:bodyPr/>
                    <a:lstStyle/>
                    <a:p>
                      <a:r>
                        <a:rPr lang="en-US" noProof="0" dirty="0" smtClean="0"/>
                        <a:t>Environmental</a:t>
                      </a:r>
                      <a:r>
                        <a:rPr lang="en-US" baseline="0" noProof="0" dirty="0" smtClean="0"/>
                        <a:t> permit</a:t>
                      </a:r>
                      <a:endParaRPr lang="da-DK" dirty="0"/>
                    </a:p>
                  </a:txBody>
                  <a:tcPr/>
                </a:tc>
                <a:tc>
                  <a:txBody>
                    <a:bodyPr/>
                    <a:lstStyle/>
                    <a:p>
                      <a:r>
                        <a:rPr lang="da-DK" dirty="0" smtClean="0"/>
                        <a:t>2023</a:t>
                      </a:r>
                      <a:endParaRPr lang="da-DK" dirty="0"/>
                    </a:p>
                  </a:txBody>
                  <a:tcPr/>
                </a:tc>
                <a:extLst>
                  <a:ext uri="{0D108BD9-81ED-4DB2-BD59-A6C34878D82A}">
                    <a16:rowId xmlns:a16="http://schemas.microsoft.com/office/drawing/2014/main" val="2648011030"/>
                  </a:ext>
                </a:extLst>
              </a:tr>
              <a:tr h="773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Geological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additional Hydrology</a:t>
                      </a:r>
                    </a:p>
                  </a:txBody>
                  <a:tcPr/>
                </a:tc>
                <a:tc>
                  <a:txBody>
                    <a:bodyPr/>
                    <a:lstStyle/>
                    <a:p>
                      <a:r>
                        <a:rPr lang="da-DK" dirty="0" smtClean="0"/>
                        <a:t>2024</a:t>
                      </a:r>
                      <a:endParaRPr lang="da-DK" dirty="0"/>
                    </a:p>
                  </a:txBody>
                  <a:tcPr/>
                </a:tc>
                <a:extLst>
                  <a:ext uri="{0D108BD9-81ED-4DB2-BD59-A6C34878D82A}">
                    <a16:rowId xmlns:a16="http://schemas.microsoft.com/office/drawing/2014/main" val="3678241957"/>
                  </a:ext>
                </a:extLst>
              </a:tr>
              <a:tr h="1767814">
                <a:tc>
                  <a:txBody>
                    <a:bodyPr/>
                    <a:lstStyle/>
                    <a:p>
                      <a:r>
                        <a:rPr lang="en-US" noProof="0" dirty="0" smtClean="0"/>
                        <a:t>Finish specifications</a:t>
                      </a:r>
                    </a:p>
                    <a:p>
                      <a:r>
                        <a:rPr lang="en-US" noProof="0" dirty="0" smtClean="0"/>
                        <a:t>Tender</a:t>
                      </a:r>
                      <a:r>
                        <a:rPr lang="en-US" baseline="0" noProof="0" dirty="0" smtClean="0"/>
                        <a:t> material</a:t>
                      </a:r>
                    </a:p>
                    <a:p>
                      <a:r>
                        <a:rPr lang="en-US" baseline="0" noProof="0" dirty="0" smtClean="0"/>
                        <a:t>Prequalification</a:t>
                      </a:r>
                    </a:p>
                    <a:p>
                      <a:r>
                        <a:rPr lang="en-US" baseline="0" noProof="0" dirty="0" smtClean="0"/>
                        <a:t>Entrepreneur site visit</a:t>
                      </a:r>
                    </a:p>
                    <a:p>
                      <a:r>
                        <a:rPr lang="en-US" baseline="0" noProof="0" dirty="0" smtClean="0"/>
                        <a:t>Tender</a:t>
                      </a:r>
                      <a:endParaRPr lang="da-DK" dirty="0"/>
                    </a:p>
                  </a:txBody>
                  <a:tcPr/>
                </a:tc>
                <a:tc>
                  <a:txBody>
                    <a:bodyPr/>
                    <a:lstStyle/>
                    <a:p>
                      <a:r>
                        <a:rPr lang="da-DK" dirty="0" smtClean="0"/>
                        <a:t>2025</a:t>
                      </a:r>
                      <a:endParaRPr lang="da-DK" dirty="0"/>
                    </a:p>
                  </a:txBody>
                  <a:tcPr/>
                </a:tc>
                <a:extLst>
                  <a:ext uri="{0D108BD9-81ED-4DB2-BD59-A6C34878D82A}">
                    <a16:rowId xmlns:a16="http://schemas.microsoft.com/office/drawing/2014/main" val="244769280"/>
                  </a:ext>
                </a:extLst>
              </a:tr>
              <a:tr h="1104884">
                <a:tc>
                  <a:txBody>
                    <a:bodyPr/>
                    <a:lstStyle/>
                    <a:p>
                      <a:r>
                        <a:rPr lang="en-US" noProof="0" dirty="0" smtClean="0"/>
                        <a:t>Contract</a:t>
                      </a:r>
                    </a:p>
                    <a:p>
                      <a:r>
                        <a:rPr lang="en-US" noProof="0" dirty="0" smtClean="0"/>
                        <a:t>Establishing</a:t>
                      </a:r>
                      <a:r>
                        <a:rPr lang="en-US" baseline="0" noProof="0" dirty="0" smtClean="0"/>
                        <a:t> site camp</a:t>
                      </a:r>
                    </a:p>
                    <a:p>
                      <a:r>
                        <a:rPr lang="en-US" baseline="0" noProof="0" dirty="0" smtClean="0"/>
                        <a:t>Start constructing</a:t>
                      </a:r>
                      <a:endParaRPr lang="en-US" noProof="0" dirty="0"/>
                    </a:p>
                  </a:txBody>
                  <a:tcPr/>
                </a:tc>
                <a:tc>
                  <a:txBody>
                    <a:bodyPr/>
                    <a:lstStyle/>
                    <a:p>
                      <a:r>
                        <a:rPr lang="da-DK" dirty="0" smtClean="0"/>
                        <a:t>2026</a:t>
                      </a:r>
                      <a:endParaRPr lang="da-DK" dirty="0"/>
                    </a:p>
                  </a:txBody>
                  <a:tcPr/>
                </a:tc>
                <a:extLst>
                  <a:ext uri="{0D108BD9-81ED-4DB2-BD59-A6C34878D82A}">
                    <a16:rowId xmlns:a16="http://schemas.microsoft.com/office/drawing/2014/main" val="2140544954"/>
                  </a:ext>
                </a:extLst>
              </a:tr>
              <a:tr h="441954">
                <a:tc>
                  <a:txBody>
                    <a:bodyPr/>
                    <a:lstStyle/>
                    <a:p>
                      <a:r>
                        <a:rPr lang="en-US" noProof="0" dirty="0" smtClean="0"/>
                        <a:t>Finished</a:t>
                      </a:r>
                      <a:r>
                        <a:rPr lang="en-US" baseline="0" noProof="0" dirty="0" smtClean="0"/>
                        <a:t> construction</a:t>
                      </a:r>
                      <a:endParaRPr lang="en-US" noProof="0" dirty="0"/>
                    </a:p>
                  </a:txBody>
                  <a:tcPr/>
                </a:tc>
                <a:tc>
                  <a:txBody>
                    <a:bodyPr/>
                    <a:lstStyle/>
                    <a:p>
                      <a:r>
                        <a:rPr lang="da-DK" dirty="0" smtClean="0"/>
                        <a:t>2028</a:t>
                      </a:r>
                      <a:endParaRPr lang="da-DK" dirty="0"/>
                    </a:p>
                  </a:txBody>
                  <a:tcPr/>
                </a:tc>
                <a:extLst>
                  <a:ext uri="{0D108BD9-81ED-4DB2-BD59-A6C34878D82A}">
                    <a16:rowId xmlns:a16="http://schemas.microsoft.com/office/drawing/2014/main" val="911221510"/>
                  </a:ext>
                </a:extLst>
              </a:tr>
            </a:tbl>
          </a:graphicData>
        </a:graphic>
      </p:graphicFrame>
    </p:spTree>
    <p:extLst>
      <p:ext uri="{BB962C8B-B14F-4D97-AF65-F5344CB8AC3E}">
        <p14:creationId xmlns:p14="http://schemas.microsoft.com/office/powerpoint/2010/main" val="3924346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70653" y="163905"/>
            <a:ext cx="9326880" cy="702078"/>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a-DK" sz="3840" b="1" i="0" u="none" strike="noStrike" kern="1200" cap="none" spc="0" normalizeH="0" baseline="0" noProof="0" dirty="0">
              <a:ln>
                <a:noFill/>
              </a:ln>
              <a:solidFill>
                <a:srgbClr val="04549D"/>
              </a:solidFill>
              <a:effectLst/>
              <a:uLnTx/>
              <a:uFillTx/>
              <a:latin typeface="Calibri" panose="020F0502020204030204"/>
              <a:ea typeface="ＭＳ Ｐゴシック" pitchFamily="34" charset="-128"/>
              <a:cs typeface="+mj-cs"/>
            </a:endParaRPr>
          </a:p>
        </p:txBody>
      </p:sp>
      <p:sp>
        <p:nvSpPr>
          <p:cNvPr id="4" name="Pladsholder til indhold 3"/>
          <p:cNvSpPr>
            <a:spLocks noGrp="1"/>
          </p:cNvSpPr>
          <p:nvPr>
            <p:ph idx="1"/>
          </p:nvPr>
        </p:nvSpPr>
        <p:spPr>
          <a:xfrm>
            <a:off x="387274" y="799195"/>
            <a:ext cx="9880238" cy="574027"/>
          </a:xfrm>
        </p:spPr>
        <p:txBody>
          <a:bodyPr>
            <a:normAutofit fontScale="77500" lnSpcReduction="20000"/>
          </a:bodyPr>
          <a:lstStyle/>
          <a:p>
            <a:pPr marL="0" indent="0">
              <a:spcBef>
                <a:spcPct val="0"/>
              </a:spcBef>
              <a:buNone/>
            </a:pPr>
            <a:r>
              <a:rPr lang="en-US" sz="4200" dirty="0">
                <a:solidFill>
                  <a:srgbClr val="D25C47"/>
                </a:solidFill>
                <a:latin typeface="Palatino Linotype" panose="02040502050505030304" pitchFamily="18" charset="0"/>
                <a:ea typeface="ＭＳ Ｐゴシック" pitchFamily="34" charset="-128"/>
              </a:rPr>
              <a:t>Utilization of Greenland's hydropower potentials</a:t>
            </a:r>
            <a:endParaRPr lang="da-DK" dirty="0" smtClean="0"/>
          </a:p>
        </p:txBody>
      </p:sp>
      <p:sp>
        <p:nvSpPr>
          <p:cNvPr id="11" name="Tekstfelt 10"/>
          <p:cNvSpPr txBox="1"/>
          <p:nvPr/>
        </p:nvSpPr>
        <p:spPr>
          <a:xfrm>
            <a:off x="97973" y="2038928"/>
            <a:ext cx="6755803"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rgbClr val="3D8BA7"/>
                </a:solidFill>
                <a:latin typeface="Palatino Linotype" panose="02040502050505030304" pitchFamily="18" charset="0"/>
              </a:rPr>
              <a:t>Greenland has quite large untapped hydropower potentials, which due to our size and the location of the cities are not exploited</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sp>
        <p:nvSpPr>
          <p:cNvPr id="19" name="Tekstfelt 18"/>
          <p:cNvSpPr txBox="1"/>
          <p:nvPr/>
        </p:nvSpPr>
        <p:spPr>
          <a:xfrm>
            <a:off x="97972" y="3334027"/>
            <a:ext cx="6883272" cy="646331"/>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rgbClr val="3D8BA7"/>
                </a:solidFill>
                <a:latin typeface="Palatino Linotype" panose="02040502050505030304" pitchFamily="18" charset="0"/>
              </a:rPr>
              <a:t>Greenlandic hydropower is among the cheapest forms of energy in the world, but requires large one-off investments</a:t>
            </a:r>
            <a:endParaRPr kumimoji="0" lang="da-DK" sz="1800" b="0" i="0" u="none" strike="noStrike" kern="1200" cap="none" spc="0" normalizeH="0" baseline="0" noProof="0" dirty="0">
              <a:ln>
                <a:noFill/>
              </a:ln>
              <a:solidFill>
                <a:srgbClr val="3D8BA7"/>
              </a:solidFill>
              <a:effectLst/>
              <a:uLnTx/>
              <a:uFillTx/>
              <a:latin typeface="Calibri" panose="020F0502020204030204"/>
              <a:ea typeface="+mn-ea"/>
              <a:cs typeface="+mn-cs"/>
            </a:endParaRPr>
          </a:p>
        </p:txBody>
      </p:sp>
      <p:sp>
        <p:nvSpPr>
          <p:cNvPr id="20" name="Tekstfelt 19"/>
          <p:cNvSpPr txBox="1"/>
          <p:nvPr/>
        </p:nvSpPr>
        <p:spPr>
          <a:xfrm>
            <a:off x="97973" y="4488220"/>
            <a:ext cx="7272052"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rgbClr val="3D8BA7"/>
                </a:solidFill>
                <a:latin typeface="Palatino Linotype" panose="02040502050505030304" pitchFamily="18" charset="0"/>
              </a:rPr>
              <a:t>Greenlandic hydropower can be interesting for industrial use, such as data centers, aluminum production and Power-to-X - a technology that is developing rapidly now</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Billede 12"/>
          <p:cNvPicPr>
            <a:picLocks noChangeAspect="1"/>
          </p:cNvPicPr>
          <p:nvPr/>
        </p:nvPicPr>
        <p:blipFill>
          <a:blip r:embed="rId3"/>
          <a:stretch>
            <a:fillRect/>
          </a:stretch>
        </p:blipFill>
        <p:spPr>
          <a:xfrm>
            <a:off x="7370025" y="1238854"/>
            <a:ext cx="4855829" cy="5619146"/>
          </a:xfrm>
          <a:prstGeom prst="rect">
            <a:avLst/>
          </a:prstGeom>
        </p:spPr>
      </p:pic>
    </p:spTree>
    <p:extLst>
      <p:ext uri="{BB962C8B-B14F-4D97-AF65-F5344CB8AC3E}">
        <p14:creationId xmlns:p14="http://schemas.microsoft.com/office/powerpoint/2010/main" val="240914823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5FA"/>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6842" y="983381"/>
            <a:ext cx="9207608" cy="686799"/>
          </a:xfrm>
        </p:spPr>
        <p:txBody>
          <a:bodyPr>
            <a:normAutofit/>
          </a:bodyPr>
          <a:lstStyle/>
          <a:p>
            <a:pPr marL="0" indent="0">
              <a:spcBef>
                <a:spcPct val="0"/>
              </a:spcBef>
              <a:buNone/>
            </a:pPr>
            <a:r>
              <a:rPr lang="en-US" dirty="0">
                <a:solidFill>
                  <a:srgbClr val="093E6F"/>
                </a:solidFill>
                <a:latin typeface="Palatino Linotype" panose="02040502050505030304" pitchFamily="18" charset="0"/>
                <a:ea typeface="ＭＳ Ｐゴシック" pitchFamily="34" charset="-128"/>
              </a:rPr>
              <a:t>The hydropower potentials are growing</a:t>
            </a:r>
            <a:endParaRPr lang="da-DK" dirty="0" smtClean="0">
              <a:solidFill>
                <a:srgbClr val="093E6F"/>
              </a:solidFill>
              <a:latin typeface="Corbel" panose="020B0503020204020204" pitchFamily="34" charset="0"/>
            </a:endParaRPr>
          </a:p>
        </p:txBody>
      </p:sp>
      <p:sp>
        <p:nvSpPr>
          <p:cNvPr id="2" name="Tekstfelt 1"/>
          <p:cNvSpPr txBox="1"/>
          <p:nvPr/>
        </p:nvSpPr>
        <p:spPr>
          <a:xfrm>
            <a:off x="436840" y="1888847"/>
            <a:ext cx="7170399" cy="590931"/>
          </a:xfrm>
          <a:prstGeom prst="rect">
            <a:avLst/>
          </a:prstGeom>
          <a:noFill/>
        </p:spPr>
        <p:txBody>
          <a:bodyPr wrap="square" rtlCol="0">
            <a:spAutoFit/>
          </a:bodyPr>
          <a:lstStyle/>
          <a:p>
            <a:pPr marL="228600" lvl="0" indent="-228600">
              <a:lnSpc>
                <a:spcPct val="90000"/>
              </a:lnSpc>
              <a:spcAft>
                <a:spcPts val="1200"/>
              </a:spcAft>
              <a:buFont typeface="Arial" panose="020B0604020202020204" pitchFamily="34" charset="0"/>
              <a:buChar char="•"/>
            </a:pPr>
            <a:r>
              <a:rPr lang="en-US" dirty="0">
                <a:solidFill>
                  <a:srgbClr val="3D8BA7"/>
                </a:solidFill>
                <a:latin typeface="Palatino Linotype" panose="02040502050505030304" pitchFamily="18" charset="0"/>
              </a:rPr>
              <a:t>The ice sheet contains the largest freshwater resource in the northern hemisphere</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sp>
        <p:nvSpPr>
          <p:cNvPr id="6" name="Rektangel 5"/>
          <p:cNvSpPr/>
          <p:nvPr/>
        </p:nvSpPr>
        <p:spPr>
          <a:xfrm>
            <a:off x="436840" y="2674693"/>
            <a:ext cx="6096000" cy="590931"/>
          </a:xfrm>
          <a:prstGeom prst="rect">
            <a:avLst/>
          </a:prstGeom>
        </p:spPr>
        <p:txBody>
          <a:bodyPr>
            <a:spAutoFit/>
          </a:bodyPr>
          <a:lstStyle/>
          <a:p>
            <a:pPr marL="228600" lvl="0" indent="-228600">
              <a:lnSpc>
                <a:spcPct val="90000"/>
              </a:lnSpc>
              <a:spcAft>
                <a:spcPts val="1200"/>
              </a:spcAft>
              <a:buFont typeface="Arial" panose="020B0604020202020204" pitchFamily="34" charset="0"/>
              <a:buChar char="•"/>
            </a:pPr>
            <a:r>
              <a:rPr lang="en-US" dirty="0">
                <a:solidFill>
                  <a:srgbClr val="3D8BA7"/>
                </a:solidFill>
                <a:latin typeface="Palatino Linotype" panose="02040502050505030304" pitchFamily="18" charset="0"/>
              </a:rPr>
              <a:t>The inland ice ensures a stable supply of meltwater to potential hydropower reservoir lakes</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sp>
        <p:nvSpPr>
          <p:cNvPr id="7" name="Rektangel 6"/>
          <p:cNvSpPr/>
          <p:nvPr/>
        </p:nvSpPr>
        <p:spPr>
          <a:xfrm>
            <a:off x="436840" y="5312472"/>
            <a:ext cx="6096000" cy="1089529"/>
          </a:xfrm>
          <a:prstGeom prst="rect">
            <a:avLst/>
          </a:prstGeom>
        </p:spPr>
        <p:txBody>
          <a:bodyPr>
            <a:spAutoFit/>
          </a:bodyPr>
          <a:lstStyle/>
          <a:p>
            <a:pPr marL="228600" lvl="0" indent="-228600">
              <a:lnSpc>
                <a:spcPct val="90000"/>
              </a:lnSpc>
              <a:spcAft>
                <a:spcPts val="1200"/>
              </a:spcAft>
              <a:buFont typeface="Arial" panose="020B0604020202020204" pitchFamily="34" charset="0"/>
              <a:buChar char="•"/>
            </a:pPr>
            <a:r>
              <a:rPr lang="en-US" dirty="0">
                <a:solidFill>
                  <a:srgbClr val="3D8BA7"/>
                </a:solidFill>
                <a:latin typeface="Palatino Linotype" panose="02040502050505030304" pitchFamily="18" charset="0"/>
              </a:rPr>
              <a:t>This helps to increase the hydropower potential and thus Greenland's potential as a home for sustainable energy-intensive industry that can be supplied with clean and cheap energy.</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sp>
        <p:nvSpPr>
          <p:cNvPr id="8" name="Rektangel 7"/>
          <p:cNvSpPr/>
          <p:nvPr/>
        </p:nvSpPr>
        <p:spPr>
          <a:xfrm>
            <a:off x="436840" y="4517093"/>
            <a:ext cx="6096000" cy="590931"/>
          </a:xfrm>
          <a:prstGeom prst="rect">
            <a:avLst/>
          </a:prstGeom>
        </p:spPr>
        <p:txBody>
          <a:bodyPr>
            <a:spAutoFit/>
          </a:bodyPr>
          <a:lstStyle/>
          <a:p>
            <a:pPr marL="228600" lvl="0" indent="-228600">
              <a:lnSpc>
                <a:spcPct val="90000"/>
              </a:lnSpc>
              <a:spcAft>
                <a:spcPts val="1200"/>
              </a:spcAft>
              <a:buFont typeface="Arial" panose="020B0604020202020204" pitchFamily="34" charset="0"/>
              <a:buChar char="•"/>
            </a:pPr>
            <a:r>
              <a:rPr lang="en-US" dirty="0">
                <a:solidFill>
                  <a:srgbClr val="3D8BA7"/>
                </a:solidFill>
                <a:latin typeface="Palatino Linotype" panose="02040502050505030304" pitchFamily="18" charset="0"/>
              </a:rPr>
              <a:t>Recent studies from GEUS show a continued increase in melting</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sp>
        <p:nvSpPr>
          <p:cNvPr id="9" name="Rektangel 8"/>
          <p:cNvSpPr/>
          <p:nvPr/>
        </p:nvSpPr>
        <p:spPr>
          <a:xfrm>
            <a:off x="436840" y="3472415"/>
            <a:ext cx="6096000" cy="840230"/>
          </a:xfrm>
          <a:prstGeom prst="rect">
            <a:avLst/>
          </a:prstGeom>
        </p:spPr>
        <p:txBody>
          <a:bodyPr>
            <a:spAutoFit/>
          </a:bodyPr>
          <a:lstStyle/>
          <a:p>
            <a:pPr marL="228600" lvl="0" indent="-228600">
              <a:lnSpc>
                <a:spcPct val="90000"/>
              </a:lnSpc>
              <a:spcAft>
                <a:spcPts val="1200"/>
              </a:spcAft>
              <a:buFont typeface="Arial" panose="020B0604020202020204" pitchFamily="34" charset="0"/>
              <a:buChar char="•"/>
            </a:pPr>
            <a:r>
              <a:rPr lang="en-US" dirty="0">
                <a:solidFill>
                  <a:srgbClr val="3D8BA7"/>
                </a:solidFill>
                <a:latin typeface="Palatino Linotype" panose="02040502050505030304" pitchFamily="18" charset="0"/>
              </a:rPr>
              <a:t>Studies from GEUS indicate an increase in melting from the ice sheet of 54% from the period 1980-1991 to the period 2003-2014 in southwest Greenland</a:t>
            </a:r>
            <a:endParaRPr kumimoji="0" lang="da-DK" sz="1800" b="0" i="0" u="none" strike="noStrike" kern="1200" cap="none" spc="0" normalizeH="0" baseline="0" noProof="0" dirty="0">
              <a:ln>
                <a:noFill/>
              </a:ln>
              <a:solidFill>
                <a:srgbClr val="3D8BA7"/>
              </a:solidFill>
              <a:effectLst/>
              <a:uLnTx/>
              <a:uFillTx/>
              <a:latin typeface="Palatino Linotype" panose="02040502050505030304" pitchFamily="18" charset="0"/>
              <a:ea typeface="+mn-ea"/>
              <a:cs typeface="+mn-cs"/>
            </a:endParaRPr>
          </a:p>
        </p:txBody>
      </p:sp>
      <p:pic>
        <p:nvPicPr>
          <p:cNvPr id="17" name="Billede 16"/>
          <p:cNvPicPr>
            <a:picLocks noChangeAspect="1"/>
          </p:cNvPicPr>
          <p:nvPr/>
        </p:nvPicPr>
        <p:blipFill rotWithShape="1">
          <a:blip r:embed="rId3">
            <a:extLst>
              <a:ext uri="{28A0092B-C50C-407E-A947-70E740481C1C}">
                <a14:useLocalDpi xmlns:a14="http://schemas.microsoft.com/office/drawing/2010/main" val="0"/>
              </a:ext>
            </a:extLst>
          </a:blip>
          <a:srcRect l="50119" t="1266" r="274" b="2168"/>
          <a:stretch/>
        </p:blipFill>
        <p:spPr>
          <a:xfrm>
            <a:off x="7607240" y="983381"/>
            <a:ext cx="3354801" cy="3041441"/>
          </a:xfrm>
          <a:prstGeom prst="rect">
            <a:avLst/>
          </a:prstGeom>
        </p:spPr>
      </p:pic>
      <p:pic>
        <p:nvPicPr>
          <p:cNvPr id="18" name="Picture 4" descr="http://upload.wikimedia.org/wikipedia/commons/9/98/Cambios_en_la_capa_de_hielo_de_Groenlandia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239" y="4062332"/>
            <a:ext cx="3354801" cy="279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lede 18"/>
          <p:cNvPicPr>
            <a:picLocks noChangeAspect="1"/>
          </p:cNvPicPr>
          <p:nvPr/>
        </p:nvPicPr>
        <p:blipFill>
          <a:blip r:embed="rId5"/>
          <a:stretch>
            <a:fillRect/>
          </a:stretch>
        </p:blipFill>
        <p:spPr>
          <a:xfrm>
            <a:off x="10962040" y="0"/>
            <a:ext cx="1228896" cy="1200318"/>
          </a:xfrm>
          <a:prstGeom prst="rect">
            <a:avLst/>
          </a:prstGeom>
        </p:spPr>
      </p:pic>
    </p:spTree>
    <p:extLst>
      <p:ext uri="{BB962C8B-B14F-4D97-AF65-F5344CB8AC3E}">
        <p14:creationId xmlns:p14="http://schemas.microsoft.com/office/powerpoint/2010/main" val="184943076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Nukissiorfiit_powerpoint_skabelon</Template>
  <TotalTime>6624</TotalTime>
  <Words>938</Words>
  <Application>Microsoft Office PowerPoint</Application>
  <PresentationFormat>Widescreen</PresentationFormat>
  <Paragraphs>283</Paragraphs>
  <Slides>16</Slides>
  <Notes>10</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16</vt:i4>
      </vt:variant>
    </vt:vector>
  </HeadingPairs>
  <TitlesOfParts>
    <vt:vector size="29" baseType="lpstr">
      <vt:lpstr>ＭＳ Ｐゴシック</vt:lpstr>
      <vt:lpstr>Arial</vt:lpstr>
      <vt:lpstr>Arial</vt:lpstr>
      <vt:lpstr>Bahnschrift Light</vt:lpstr>
      <vt:lpstr>Calibri</vt:lpstr>
      <vt:lpstr>Calibri Light</vt:lpstr>
      <vt:lpstr>Corbel</vt:lpstr>
      <vt:lpstr>DejaVu Sans</vt:lpstr>
      <vt:lpstr>LV Sans</vt:lpstr>
      <vt:lpstr>Palatino Linotype</vt:lpstr>
      <vt:lpstr>Trebuchet MS</vt:lpstr>
      <vt:lpstr>Wingdings</vt:lpstr>
      <vt:lpstr>1_Office-tema</vt:lpstr>
      <vt:lpstr>Welcome to Nukissiorfiit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Cluster potential</vt:lpstr>
      <vt:lpstr>The map again of sites with unexpolited hydropower potentials</vt:lpstr>
      <vt:lpstr>PowerPoint-præsentation</vt:lpstr>
    </vt:vector>
  </TitlesOfParts>
  <Company>Nukissiorfiit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Hans Rowedder</dc:creator>
  <cp:lastModifiedBy>Hans Rowedder</cp:lastModifiedBy>
  <cp:revision>42</cp:revision>
  <dcterms:created xsi:type="dcterms:W3CDTF">2022-03-28T11:08:49Z</dcterms:created>
  <dcterms:modified xsi:type="dcterms:W3CDTF">2022-04-27T12:45:05Z</dcterms:modified>
  <cp:contentStatus/>
</cp:coreProperties>
</file>